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5"/>
  </p:notesMasterIdLst>
  <p:handoutMasterIdLst>
    <p:handoutMasterId r:id="rId96"/>
  </p:handoutMasterIdLst>
  <p:sldIdLst>
    <p:sldId id="256" r:id="rId2"/>
    <p:sldId id="283" r:id="rId3"/>
    <p:sldId id="306" r:id="rId4"/>
    <p:sldId id="307" r:id="rId5"/>
    <p:sldId id="308" r:id="rId6"/>
    <p:sldId id="309" r:id="rId7"/>
    <p:sldId id="310" r:id="rId8"/>
    <p:sldId id="257" r:id="rId9"/>
    <p:sldId id="258" r:id="rId10"/>
    <p:sldId id="285" r:id="rId11"/>
    <p:sldId id="332" r:id="rId12"/>
    <p:sldId id="286" r:id="rId13"/>
    <p:sldId id="333" r:id="rId14"/>
    <p:sldId id="334" r:id="rId15"/>
    <p:sldId id="338" r:id="rId16"/>
    <p:sldId id="342" r:id="rId17"/>
    <p:sldId id="339" r:id="rId18"/>
    <p:sldId id="311" r:id="rId19"/>
    <p:sldId id="340" r:id="rId20"/>
    <p:sldId id="344" r:id="rId21"/>
    <p:sldId id="347" r:id="rId22"/>
    <p:sldId id="345" r:id="rId23"/>
    <p:sldId id="346" r:id="rId24"/>
    <p:sldId id="313" r:id="rId25"/>
    <p:sldId id="341" r:id="rId26"/>
    <p:sldId id="314" r:id="rId27"/>
    <p:sldId id="315" r:id="rId28"/>
    <p:sldId id="316" r:id="rId29"/>
    <p:sldId id="343" r:id="rId30"/>
    <p:sldId id="271" r:id="rId31"/>
    <p:sldId id="317" r:id="rId32"/>
    <p:sldId id="287" r:id="rId33"/>
    <p:sldId id="289" r:id="rId34"/>
    <p:sldId id="288" r:id="rId35"/>
    <p:sldId id="350" r:id="rId36"/>
    <p:sldId id="312" r:id="rId37"/>
    <p:sldId id="270" r:id="rId38"/>
    <p:sldId id="290" r:id="rId39"/>
    <p:sldId id="348" r:id="rId40"/>
    <p:sldId id="321" r:id="rId41"/>
    <p:sldId id="322" r:id="rId42"/>
    <p:sldId id="323" r:id="rId43"/>
    <p:sldId id="269" r:id="rId44"/>
    <p:sldId id="324" r:id="rId45"/>
    <p:sldId id="293" r:id="rId46"/>
    <p:sldId id="295" r:id="rId47"/>
    <p:sldId id="325" r:id="rId48"/>
    <p:sldId id="294" r:id="rId49"/>
    <p:sldId id="369" r:id="rId50"/>
    <p:sldId id="370" r:id="rId51"/>
    <p:sldId id="268" r:id="rId52"/>
    <p:sldId id="298" r:id="rId53"/>
    <p:sldId id="371" r:id="rId54"/>
    <p:sldId id="297" r:id="rId55"/>
    <p:sldId id="372" r:id="rId56"/>
    <p:sldId id="296" r:id="rId57"/>
    <p:sldId id="351" r:id="rId58"/>
    <p:sldId id="352" r:id="rId59"/>
    <p:sldId id="326" r:id="rId60"/>
    <p:sldId id="373" r:id="rId61"/>
    <p:sldId id="267" r:id="rId62"/>
    <p:sldId id="300" r:id="rId63"/>
    <p:sldId id="299" r:id="rId64"/>
    <p:sldId id="353" r:id="rId65"/>
    <p:sldId id="380" r:id="rId66"/>
    <p:sldId id="354" r:id="rId67"/>
    <p:sldId id="327" r:id="rId68"/>
    <p:sldId id="355" r:id="rId69"/>
    <p:sldId id="328" r:id="rId70"/>
    <p:sldId id="358" r:id="rId71"/>
    <p:sldId id="329" r:id="rId72"/>
    <p:sldId id="266" r:id="rId73"/>
    <p:sldId id="364" r:id="rId74"/>
    <p:sldId id="365" r:id="rId75"/>
    <p:sldId id="366" r:id="rId76"/>
    <p:sldId id="367" r:id="rId77"/>
    <p:sldId id="368" r:id="rId78"/>
    <p:sldId id="265" r:id="rId79"/>
    <p:sldId id="302" r:id="rId80"/>
    <p:sldId id="356" r:id="rId81"/>
    <p:sldId id="357" r:id="rId82"/>
    <p:sldId id="375" r:id="rId83"/>
    <p:sldId id="376" r:id="rId84"/>
    <p:sldId id="377" r:id="rId85"/>
    <p:sldId id="378" r:id="rId86"/>
    <p:sldId id="264" r:id="rId87"/>
    <p:sldId id="305" r:id="rId88"/>
    <p:sldId id="304" r:id="rId89"/>
    <p:sldId id="303" r:id="rId90"/>
    <p:sldId id="330" r:id="rId91"/>
    <p:sldId id="379" r:id="rId92"/>
    <p:sldId id="331" r:id="rId93"/>
    <p:sldId id="381" r:id="rId94"/>
  </p:sldIdLst>
  <p:sldSz cx="9144000" cy="6858000" type="screen4x3"/>
  <p:notesSz cx="6858000" cy="9144000"/>
  <p:defaultTextStyle>
    <a:defPPr>
      <a:defRPr lang="ru-RU"/>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aximized" horzBarState="maximized">
    <p:restoredLeft sz="14516" autoAdjust="0"/>
    <p:restoredTop sz="94618" autoAdjust="0"/>
  </p:normalViewPr>
  <p:slideViewPr>
    <p:cSldViewPr>
      <p:cViewPr varScale="1">
        <p:scale>
          <a:sx n="112" d="100"/>
          <a:sy n="112" d="100"/>
        </p:scale>
        <p:origin x="270" y="96"/>
      </p:cViewPr>
      <p:guideLst>
        <p:guide orient="horz" pos="2160"/>
        <p:guide pos="2880"/>
      </p:guideLst>
    </p:cSldViewPr>
  </p:slideViewPr>
  <p:notesTextViewPr>
    <p:cViewPr>
      <p:scale>
        <a:sx n="100" d="100"/>
        <a:sy n="100" d="100"/>
      </p:scale>
      <p:origin x="0" y="0"/>
    </p:cViewPr>
  </p:notesTextViewPr>
  <p:notesViewPr>
    <p:cSldViewPr>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97"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notesMaster" Target="notesMasters/notesMaster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7006360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533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endParaRPr lang="en-US"/>
          </a:p>
        </p:txBody>
      </p:sp>
      <p:sp>
        <p:nvSpPr>
          <p:cNvPr id="355331"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endParaRPr lang="en-US"/>
          </a:p>
        </p:txBody>
      </p:sp>
      <p:sp>
        <p:nvSpPr>
          <p:cNvPr id="35533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p:spPr>
      </p:sp>
      <p:sp>
        <p:nvSpPr>
          <p:cNvPr id="355333"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55334"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endParaRPr lang="en-US"/>
          </a:p>
        </p:txBody>
      </p:sp>
      <p:sp>
        <p:nvSpPr>
          <p:cNvPr id="355335"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7FF8CB04-EDAA-4505-B7E1-0FB9A5C0E5FA}" type="slidenum">
              <a:rPr lang="en-US"/>
              <a:pPr/>
              <a:t>‹#›</a:t>
            </a:fld>
            <a:endParaRPr lang="en-US"/>
          </a:p>
        </p:txBody>
      </p:sp>
    </p:spTree>
    <p:extLst>
      <p:ext uri="{BB962C8B-B14F-4D97-AF65-F5344CB8AC3E}">
        <p14:creationId xmlns:p14="http://schemas.microsoft.com/office/powerpoint/2010/main" val="2260843131"/>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mn-cs"/>
      </a:defRPr>
    </a:lvl1pPr>
    <a:lvl2pPr marL="457200" algn="l" rtl="0" fontAlgn="base">
      <a:spcBef>
        <a:spcPct val="30000"/>
      </a:spcBef>
      <a:spcAft>
        <a:spcPct val="0"/>
      </a:spcAft>
      <a:defRPr sz="1200" kern="1200">
        <a:solidFill>
          <a:schemeClr val="tx1"/>
        </a:solidFill>
        <a:latin typeface="Arial" charset="0"/>
        <a:ea typeface="+mn-ea"/>
        <a:cs typeface="+mn-cs"/>
      </a:defRPr>
    </a:lvl2pPr>
    <a:lvl3pPr marL="914400" algn="l" rtl="0" fontAlgn="base">
      <a:spcBef>
        <a:spcPct val="30000"/>
      </a:spcBef>
      <a:spcAft>
        <a:spcPct val="0"/>
      </a:spcAft>
      <a:defRPr sz="1200" kern="1200">
        <a:solidFill>
          <a:schemeClr val="tx1"/>
        </a:solidFill>
        <a:latin typeface="Arial" charset="0"/>
        <a:ea typeface="+mn-ea"/>
        <a:cs typeface="+mn-cs"/>
      </a:defRPr>
    </a:lvl3pPr>
    <a:lvl4pPr marL="1371600" algn="l" rtl="0" fontAlgn="base">
      <a:spcBef>
        <a:spcPct val="30000"/>
      </a:spcBef>
      <a:spcAft>
        <a:spcPct val="0"/>
      </a:spcAft>
      <a:defRPr sz="1200" kern="1200">
        <a:solidFill>
          <a:schemeClr val="tx1"/>
        </a:solidFill>
        <a:latin typeface="Arial" charset="0"/>
        <a:ea typeface="+mn-ea"/>
        <a:cs typeface="+mn-cs"/>
      </a:defRPr>
    </a:lvl4pPr>
    <a:lvl5pPr marL="1828800" algn="l" rtl="0" fontAlgn="base">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4D52C8F-2518-400B-9B2D-175ECB6C0F93}" type="slidenum">
              <a:rPr lang="en-US"/>
              <a:pPr/>
              <a:t>1</a:t>
            </a:fld>
            <a:endParaRPr lang="en-US"/>
          </a:p>
        </p:txBody>
      </p:sp>
      <p:sp>
        <p:nvSpPr>
          <p:cNvPr id="356354" name="Rectangle 2"/>
          <p:cNvSpPr>
            <a:spLocks noGrp="1" noRot="1" noChangeAspect="1" noChangeArrowheads="1" noTextEdit="1"/>
          </p:cNvSpPr>
          <p:nvPr>
            <p:ph type="sldImg"/>
          </p:nvPr>
        </p:nvSpPr>
        <p:spPr>
          <a:ln/>
        </p:spPr>
      </p:sp>
      <p:sp>
        <p:nvSpPr>
          <p:cNvPr id="35635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5401096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27587D2-95F6-410D-ACBA-0B3D0606F9E6}" type="slidenum">
              <a:rPr lang="en-US"/>
              <a:pPr/>
              <a:t>16</a:t>
            </a:fld>
            <a:endParaRPr lang="en-US"/>
          </a:p>
        </p:txBody>
      </p:sp>
      <p:sp>
        <p:nvSpPr>
          <p:cNvPr id="358402" name="Rectangle 2"/>
          <p:cNvSpPr>
            <a:spLocks noGrp="1" noRot="1" noChangeAspect="1" noChangeArrowheads="1" noTextEdit="1"/>
          </p:cNvSpPr>
          <p:nvPr>
            <p:ph type="sldImg"/>
          </p:nvPr>
        </p:nvSpPr>
        <p:spPr>
          <a:ln/>
        </p:spPr>
      </p:sp>
      <p:sp>
        <p:nvSpPr>
          <p:cNvPr id="35840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3945755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27587D2-95F6-410D-ACBA-0B3D0606F9E6}" type="slidenum">
              <a:rPr lang="en-US"/>
              <a:pPr/>
              <a:t>17</a:t>
            </a:fld>
            <a:endParaRPr lang="en-US"/>
          </a:p>
        </p:txBody>
      </p:sp>
      <p:sp>
        <p:nvSpPr>
          <p:cNvPr id="358402" name="Rectangle 2"/>
          <p:cNvSpPr>
            <a:spLocks noGrp="1" noRot="1" noChangeAspect="1" noChangeArrowheads="1" noTextEdit="1"/>
          </p:cNvSpPr>
          <p:nvPr>
            <p:ph type="sldImg"/>
          </p:nvPr>
        </p:nvSpPr>
        <p:spPr>
          <a:ln/>
        </p:spPr>
      </p:sp>
      <p:sp>
        <p:nvSpPr>
          <p:cNvPr id="35840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4663099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27587D2-95F6-410D-ACBA-0B3D0606F9E6}" type="slidenum">
              <a:rPr lang="en-US"/>
              <a:pPr/>
              <a:t>18</a:t>
            </a:fld>
            <a:endParaRPr lang="en-US"/>
          </a:p>
        </p:txBody>
      </p:sp>
      <p:sp>
        <p:nvSpPr>
          <p:cNvPr id="358402" name="Rectangle 2"/>
          <p:cNvSpPr>
            <a:spLocks noGrp="1" noRot="1" noChangeAspect="1" noChangeArrowheads="1" noTextEdit="1"/>
          </p:cNvSpPr>
          <p:nvPr>
            <p:ph type="sldImg"/>
          </p:nvPr>
        </p:nvSpPr>
        <p:spPr>
          <a:ln/>
        </p:spPr>
      </p:sp>
      <p:sp>
        <p:nvSpPr>
          <p:cNvPr id="35840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9041981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27587D2-95F6-410D-ACBA-0B3D0606F9E6}" type="slidenum">
              <a:rPr lang="en-US"/>
              <a:pPr/>
              <a:t>19</a:t>
            </a:fld>
            <a:endParaRPr lang="en-US"/>
          </a:p>
        </p:txBody>
      </p:sp>
      <p:sp>
        <p:nvSpPr>
          <p:cNvPr id="358402" name="Rectangle 2"/>
          <p:cNvSpPr>
            <a:spLocks noGrp="1" noRot="1" noChangeAspect="1" noChangeArrowheads="1" noTextEdit="1"/>
          </p:cNvSpPr>
          <p:nvPr>
            <p:ph type="sldImg"/>
          </p:nvPr>
        </p:nvSpPr>
        <p:spPr>
          <a:ln/>
        </p:spPr>
      </p:sp>
      <p:sp>
        <p:nvSpPr>
          <p:cNvPr id="35840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0379803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27587D2-95F6-410D-ACBA-0B3D0606F9E6}" type="slidenum">
              <a:rPr lang="en-US"/>
              <a:pPr/>
              <a:t>20</a:t>
            </a:fld>
            <a:endParaRPr lang="en-US"/>
          </a:p>
        </p:txBody>
      </p:sp>
      <p:sp>
        <p:nvSpPr>
          <p:cNvPr id="358402" name="Rectangle 2"/>
          <p:cNvSpPr>
            <a:spLocks noGrp="1" noRot="1" noChangeAspect="1" noChangeArrowheads="1" noTextEdit="1"/>
          </p:cNvSpPr>
          <p:nvPr>
            <p:ph type="sldImg"/>
          </p:nvPr>
        </p:nvSpPr>
        <p:spPr>
          <a:ln/>
        </p:spPr>
      </p:sp>
      <p:sp>
        <p:nvSpPr>
          <p:cNvPr id="35840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791908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27587D2-95F6-410D-ACBA-0B3D0606F9E6}" type="slidenum">
              <a:rPr lang="en-US"/>
              <a:pPr/>
              <a:t>21</a:t>
            </a:fld>
            <a:endParaRPr lang="en-US"/>
          </a:p>
        </p:txBody>
      </p:sp>
      <p:sp>
        <p:nvSpPr>
          <p:cNvPr id="358402" name="Rectangle 2"/>
          <p:cNvSpPr>
            <a:spLocks noGrp="1" noRot="1" noChangeAspect="1" noChangeArrowheads="1" noTextEdit="1"/>
          </p:cNvSpPr>
          <p:nvPr>
            <p:ph type="sldImg"/>
          </p:nvPr>
        </p:nvSpPr>
        <p:spPr>
          <a:ln/>
        </p:spPr>
      </p:sp>
      <p:sp>
        <p:nvSpPr>
          <p:cNvPr id="35840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41709529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27587D2-95F6-410D-ACBA-0B3D0606F9E6}" type="slidenum">
              <a:rPr lang="en-US"/>
              <a:pPr/>
              <a:t>22</a:t>
            </a:fld>
            <a:endParaRPr lang="en-US"/>
          </a:p>
        </p:txBody>
      </p:sp>
      <p:sp>
        <p:nvSpPr>
          <p:cNvPr id="358402" name="Rectangle 2"/>
          <p:cNvSpPr>
            <a:spLocks noGrp="1" noRot="1" noChangeAspect="1" noChangeArrowheads="1" noTextEdit="1"/>
          </p:cNvSpPr>
          <p:nvPr>
            <p:ph type="sldImg"/>
          </p:nvPr>
        </p:nvSpPr>
        <p:spPr>
          <a:ln/>
        </p:spPr>
      </p:sp>
      <p:sp>
        <p:nvSpPr>
          <p:cNvPr id="35840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5590693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27587D2-95F6-410D-ACBA-0B3D0606F9E6}" type="slidenum">
              <a:rPr lang="en-US"/>
              <a:pPr/>
              <a:t>23</a:t>
            </a:fld>
            <a:endParaRPr lang="en-US"/>
          </a:p>
        </p:txBody>
      </p:sp>
      <p:sp>
        <p:nvSpPr>
          <p:cNvPr id="358402" name="Rectangle 2"/>
          <p:cNvSpPr>
            <a:spLocks noGrp="1" noRot="1" noChangeAspect="1" noChangeArrowheads="1" noTextEdit="1"/>
          </p:cNvSpPr>
          <p:nvPr>
            <p:ph type="sldImg"/>
          </p:nvPr>
        </p:nvSpPr>
        <p:spPr>
          <a:ln/>
        </p:spPr>
      </p:sp>
      <p:sp>
        <p:nvSpPr>
          <p:cNvPr id="35840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77179174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27587D2-95F6-410D-ACBA-0B3D0606F9E6}" type="slidenum">
              <a:rPr lang="en-US"/>
              <a:pPr/>
              <a:t>24</a:t>
            </a:fld>
            <a:endParaRPr lang="en-US"/>
          </a:p>
        </p:txBody>
      </p:sp>
      <p:sp>
        <p:nvSpPr>
          <p:cNvPr id="358402" name="Rectangle 2"/>
          <p:cNvSpPr>
            <a:spLocks noGrp="1" noRot="1" noChangeAspect="1" noChangeArrowheads="1" noTextEdit="1"/>
          </p:cNvSpPr>
          <p:nvPr>
            <p:ph type="sldImg"/>
          </p:nvPr>
        </p:nvSpPr>
        <p:spPr>
          <a:ln/>
        </p:spPr>
      </p:sp>
      <p:sp>
        <p:nvSpPr>
          <p:cNvPr id="35840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0088672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27587D2-95F6-410D-ACBA-0B3D0606F9E6}" type="slidenum">
              <a:rPr lang="en-US"/>
              <a:pPr/>
              <a:t>25</a:t>
            </a:fld>
            <a:endParaRPr lang="en-US"/>
          </a:p>
        </p:txBody>
      </p:sp>
      <p:sp>
        <p:nvSpPr>
          <p:cNvPr id="358402" name="Rectangle 2"/>
          <p:cNvSpPr>
            <a:spLocks noGrp="1" noRot="1" noChangeAspect="1" noChangeArrowheads="1" noTextEdit="1"/>
          </p:cNvSpPr>
          <p:nvPr>
            <p:ph type="sldImg"/>
          </p:nvPr>
        </p:nvSpPr>
        <p:spPr>
          <a:ln/>
        </p:spPr>
      </p:sp>
      <p:sp>
        <p:nvSpPr>
          <p:cNvPr id="35840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0650383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B2041E4-5EFE-4436-88B7-982386183697}" type="slidenum">
              <a:rPr lang="en-US"/>
              <a:pPr/>
              <a:t>8</a:t>
            </a:fld>
            <a:endParaRPr lang="en-US"/>
          </a:p>
        </p:txBody>
      </p:sp>
      <p:sp>
        <p:nvSpPr>
          <p:cNvPr id="357378" name="Rectangle 2"/>
          <p:cNvSpPr>
            <a:spLocks noGrp="1" noRot="1" noChangeAspect="1" noChangeArrowheads="1" noTextEdit="1"/>
          </p:cNvSpPr>
          <p:nvPr>
            <p:ph type="sldImg"/>
          </p:nvPr>
        </p:nvSpPr>
        <p:spPr>
          <a:ln/>
        </p:spPr>
      </p:sp>
      <p:sp>
        <p:nvSpPr>
          <p:cNvPr id="35737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72222706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27587D2-95F6-410D-ACBA-0B3D0606F9E6}" type="slidenum">
              <a:rPr lang="en-US"/>
              <a:pPr/>
              <a:t>26</a:t>
            </a:fld>
            <a:endParaRPr lang="en-US"/>
          </a:p>
        </p:txBody>
      </p:sp>
      <p:sp>
        <p:nvSpPr>
          <p:cNvPr id="358402" name="Rectangle 2"/>
          <p:cNvSpPr>
            <a:spLocks noGrp="1" noRot="1" noChangeAspect="1" noChangeArrowheads="1" noTextEdit="1"/>
          </p:cNvSpPr>
          <p:nvPr>
            <p:ph type="sldImg"/>
          </p:nvPr>
        </p:nvSpPr>
        <p:spPr>
          <a:ln/>
        </p:spPr>
      </p:sp>
      <p:sp>
        <p:nvSpPr>
          <p:cNvPr id="35840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7299485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27587D2-95F6-410D-ACBA-0B3D0606F9E6}" type="slidenum">
              <a:rPr lang="en-US"/>
              <a:pPr/>
              <a:t>27</a:t>
            </a:fld>
            <a:endParaRPr lang="en-US"/>
          </a:p>
        </p:txBody>
      </p:sp>
      <p:sp>
        <p:nvSpPr>
          <p:cNvPr id="358402" name="Rectangle 2"/>
          <p:cNvSpPr>
            <a:spLocks noGrp="1" noRot="1" noChangeAspect="1" noChangeArrowheads="1" noTextEdit="1"/>
          </p:cNvSpPr>
          <p:nvPr>
            <p:ph type="sldImg"/>
          </p:nvPr>
        </p:nvSpPr>
        <p:spPr>
          <a:ln/>
        </p:spPr>
      </p:sp>
      <p:sp>
        <p:nvSpPr>
          <p:cNvPr id="35840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27740185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27587D2-95F6-410D-ACBA-0B3D0606F9E6}" type="slidenum">
              <a:rPr lang="en-US"/>
              <a:pPr/>
              <a:t>28</a:t>
            </a:fld>
            <a:endParaRPr lang="en-US"/>
          </a:p>
        </p:txBody>
      </p:sp>
      <p:sp>
        <p:nvSpPr>
          <p:cNvPr id="358402" name="Rectangle 2"/>
          <p:cNvSpPr>
            <a:spLocks noGrp="1" noRot="1" noChangeAspect="1" noChangeArrowheads="1" noTextEdit="1"/>
          </p:cNvSpPr>
          <p:nvPr>
            <p:ph type="sldImg"/>
          </p:nvPr>
        </p:nvSpPr>
        <p:spPr>
          <a:ln/>
        </p:spPr>
      </p:sp>
      <p:sp>
        <p:nvSpPr>
          <p:cNvPr id="35840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8964890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27587D2-95F6-410D-ACBA-0B3D0606F9E6}" type="slidenum">
              <a:rPr lang="en-US"/>
              <a:pPr/>
              <a:t>29</a:t>
            </a:fld>
            <a:endParaRPr lang="en-US"/>
          </a:p>
        </p:txBody>
      </p:sp>
      <p:sp>
        <p:nvSpPr>
          <p:cNvPr id="358402" name="Rectangle 2"/>
          <p:cNvSpPr>
            <a:spLocks noGrp="1" noRot="1" noChangeAspect="1" noChangeArrowheads="1" noTextEdit="1"/>
          </p:cNvSpPr>
          <p:nvPr>
            <p:ph type="sldImg"/>
          </p:nvPr>
        </p:nvSpPr>
        <p:spPr>
          <a:ln/>
        </p:spPr>
      </p:sp>
      <p:sp>
        <p:nvSpPr>
          <p:cNvPr id="35840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50374415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B2041E4-5EFE-4436-88B7-982386183697}" type="slidenum">
              <a:rPr lang="en-US"/>
              <a:pPr/>
              <a:t>30</a:t>
            </a:fld>
            <a:endParaRPr lang="en-US"/>
          </a:p>
        </p:txBody>
      </p:sp>
      <p:sp>
        <p:nvSpPr>
          <p:cNvPr id="357378" name="Rectangle 2"/>
          <p:cNvSpPr>
            <a:spLocks noGrp="1" noRot="1" noChangeAspect="1" noChangeArrowheads="1" noTextEdit="1"/>
          </p:cNvSpPr>
          <p:nvPr>
            <p:ph type="sldImg"/>
          </p:nvPr>
        </p:nvSpPr>
        <p:spPr>
          <a:ln/>
        </p:spPr>
      </p:sp>
      <p:sp>
        <p:nvSpPr>
          <p:cNvPr id="35737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73538669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27587D2-95F6-410D-ACBA-0B3D0606F9E6}" type="slidenum">
              <a:rPr lang="en-US"/>
              <a:pPr/>
              <a:t>31</a:t>
            </a:fld>
            <a:endParaRPr lang="en-US"/>
          </a:p>
        </p:txBody>
      </p:sp>
      <p:sp>
        <p:nvSpPr>
          <p:cNvPr id="358402" name="Rectangle 2"/>
          <p:cNvSpPr>
            <a:spLocks noGrp="1" noRot="1" noChangeAspect="1" noChangeArrowheads="1" noTextEdit="1"/>
          </p:cNvSpPr>
          <p:nvPr>
            <p:ph type="sldImg"/>
          </p:nvPr>
        </p:nvSpPr>
        <p:spPr>
          <a:ln/>
        </p:spPr>
      </p:sp>
      <p:sp>
        <p:nvSpPr>
          <p:cNvPr id="35840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65457096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27587D2-95F6-410D-ACBA-0B3D0606F9E6}" type="slidenum">
              <a:rPr lang="en-US"/>
              <a:pPr/>
              <a:t>32</a:t>
            </a:fld>
            <a:endParaRPr lang="en-US"/>
          </a:p>
        </p:txBody>
      </p:sp>
      <p:sp>
        <p:nvSpPr>
          <p:cNvPr id="358402" name="Rectangle 2"/>
          <p:cNvSpPr>
            <a:spLocks noGrp="1" noRot="1" noChangeAspect="1" noChangeArrowheads="1" noTextEdit="1"/>
          </p:cNvSpPr>
          <p:nvPr>
            <p:ph type="sldImg"/>
          </p:nvPr>
        </p:nvSpPr>
        <p:spPr>
          <a:ln/>
        </p:spPr>
      </p:sp>
      <p:sp>
        <p:nvSpPr>
          <p:cNvPr id="35840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907347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27587D2-95F6-410D-ACBA-0B3D0606F9E6}" type="slidenum">
              <a:rPr lang="en-US"/>
              <a:pPr/>
              <a:t>33</a:t>
            </a:fld>
            <a:endParaRPr lang="en-US"/>
          </a:p>
        </p:txBody>
      </p:sp>
      <p:sp>
        <p:nvSpPr>
          <p:cNvPr id="358402" name="Rectangle 2"/>
          <p:cNvSpPr>
            <a:spLocks noGrp="1" noRot="1" noChangeAspect="1" noChangeArrowheads="1" noTextEdit="1"/>
          </p:cNvSpPr>
          <p:nvPr>
            <p:ph type="sldImg"/>
          </p:nvPr>
        </p:nvSpPr>
        <p:spPr>
          <a:ln/>
        </p:spPr>
      </p:sp>
      <p:sp>
        <p:nvSpPr>
          <p:cNvPr id="35840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87912413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27587D2-95F6-410D-ACBA-0B3D0606F9E6}" type="slidenum">
              <a:rPr lang="en-US"/>
              <a:pPr/>
              <a:t>34</a:t>
            </a:fld>
            <a:endParaRPr lang="en-US"/>
          </a:p>
        </p:txBody>
      </p:sp>
      <p:sp>
        <p:nvSpPr>
          <p:cNvPr id="358402" name="Rectangle 2"/>
          <p:cNvSpPr>
            <a:spLocks noGrp="1" noRot="1" noChangeAspect="1" noChangeArrowheads="1" noTextEdit="1"/>
          </p:cNvSpPr>
          <p:nvPr>
            <p:ph type="sldImg"/>
          </p:nvPr>
        </p:nvSpPr>
        <p:spPr>
          <a:ln/>
        </p:spPr>
      </p:sp>
      <p:sp>
        <p:nvSpPr>
          <p:cNvPr id="35840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30519144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27587D2-95F6-410D-ACBA-0B3D0606F9E6}" type="slidenum">
              <a:rPr lang="en-US"/>
              <a:pPr/>
              <a:t>35</a:t>
            </a:fld>
            <a:endParaRPr lang="en-US"/>
          </a:p>
        </p:txBody>
      </p:sp>
      <p:sp>
        <p:nvSpPr>
          <p:cNvPr id="358402" name="Rectangle 2"/>
          <p:cNvSpPr>
            <a:spLocks noGrp="1" noRot="1" noChangeAspect="1" noChangeArrowheads="1" noTextEdit="1"/>
          </p:cNvSpPr>
          <p:nvPr>
            <p:ph type="sldImg"/>
          </p:nvPr>
        </p:nvSpPr>
        <p:spPr>
          <a:ln/>
        </p:spPr>
      </p:sp>
      <p:sp>
        <p:nvSpPr>
          <p:cNvPr id="35840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5648130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27587D2-95F6-410D-ACBA-0B3D0606F9E6}" type="slidenum">
              <a:rPr lang="en-US"/>
              <a:pPr/>
              <a:t>9</a:t>
            </a:fld>
            <a:endParaRPr lang="en-US"/>
          </a:p>
        </p:txBody>
      </p:sp>
      <p:sp>
        <p:nvSpPr>
          <p:cNvPr id="358402" name="Rectangle 2"/>
          <p:cNvSpPr>
            <a:spLocks noGrp="1" noRot="1" noChangeAspect="1" noChangeArrowheads="1" noTextEdit="1"/>
          </p:cNvSpPr>
          <p:nvPr>
            <p:ph type="sldImg"/>
          </p:nvPr>
        </p:nvSpPr>
        <p:spPr>
          <a:ln/>
        </p:spPr>
      </p:sp>
      <p:sp>
        <p:nvSpPr>
          <p:cNvPr id="35840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83898509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27587D2-95F6-410D-ACBA-0B3D0606F9E6}" type="slidenum">
              <a:rPr lang="en-US"/>
              <a:pPr/>
              <a:t>36</a:t>
            </a:fld>
            <a:endParaRPr lang="en-US"/>
          </a:p>
        </p:txBody>
      </p:sp>
      <p:sp>
        <p:nvSpPr>
          <p:cNvPr id="358402" name="Rectangle 2"/>
          <p:cNvSpPr>
            <a:spLocks noGrp="1" noRot="1" noChangeAspect="1" noChangeArrowheads="1" noTextEdit="1"/>
          </p:cNvSpPr>
          <p:nvPr>
            <p:ph type="sldImg"/>
          </p:nvPr>
        </p:nvSpPr>
        <p:spPr>
          <a:ln/>
        </p:spPr>
      </p:sp>
      <p:sp>
        <p:nvSpPr>
          <p:cNvPr id="35840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95442900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B2041E4-5EFE-4436-88B7-982386183697}" type="slidenum">
              <a:rPr lang="en-US"/>
              <a:pPr/>
              <a:t>37</a:t>
            </a:fld>
            <a:endParaRPr lang="en-US"/>
          </a:p>
        </p:txBody>
      </p:sp>
      <p:sp>
        <p:nvSpPr>
          <p:cNvPr id="357378" name="Rectangle 2"/>
          <p:cNvSpPr>
            <a:spLocks noGrp="1" noRot="1" noChangeAspect="1" noChangeArrowheads="1" noTextEdit="1"/>
          </p:cNvSpPr>
          <p:nvPr>
            <p:ph type="sldImg"/>
          </p:nvPr>
        </p:nvSpPr>
        <p:spPr>
          <a:ln/>
        </p:spPr>
      </p:sp>
      <p:sp>
        <p:nvSpPr>
          <p:cNvPr id="35737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81097266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27587D2-95F6-410D-ACBA-0B3D0606F9E6}" type="slidenum">
              <a:rPr lang="en-US"/>
              <a:pPr/>
              <a:t>38</a:t>
            </a:fld>
            <a:endParaRPr lang="en-US"/>
          </a:p>
        </p:txBody>
      </p:sp>
      <p:sp>
        <p:nvSpPr>
          <p:cNvPr id="358402" name="Rectangle 2"/>
          <p:cNvSpPr>
            <a:spLocks noGrp="1" noRot="1" noChangeAspect="1" noChangeArrowheads="1" noTextEdit="1"/>
          </p:cNvSpPr>
          <p:nvPr>
            <p:ph type="sldImg"/>
          </p:nvPr>
        </p:nvSpPr>
        <p:spPr>
          <a:ln/>
        </p:spPr>
      </p:sp>
      <p:sp>
        <p:nvSpPr>
          <p:cNvPr id="35840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9959965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27587D2-95F6-410D-ACBA-0B3D0606F9E6}" type="slidenum">
              <a:rPr lang="en-US"/>
              <a:pPr/>
              <a:t>39</a:t>
            </a:fld>
            <a:endParaRPr lang="en-US"/>
          </a:p>
        </p:txBody>
      </p:sp>
      <p:sp>
        <p:nvSpPr>
          <p:cNvPr id="358402" name="Rectangle 2"/>
          <p:cNvSpPr>
            <a:spLocks noGrp="1" noRot="1" noChangeAspect="1" noChangeArrowheads="1" noTextEdit="1"/>
          </p:cNvSpPr>
          <p:nvPr>
            <p:ph type="sldImg"/>
          </p:nvPr>
        </p:nvSpPr>
        <p:spPr>
          <a:ln/>
        </p:spPr>
      </p:sp>
      <p:sp>
        <p:nvSpPr>
          <p:cNvPr id="35840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40377147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27587D2-95F6-410D-ACBA-0B3D0606F9E6}" type="slidenum">
              <a:rPr lang="en-US"/>
              <a:pPr/>
              <a:t>40</a:t>
            </a:fld>
            <a:endParaRPr lang="en-US"/>
          </a:p>
        </p:txBody>
      </p:sp>
      <p:sp>
        <p:nvSpPr>
          <p:cNvPr id="358402" name="Rectangle 2"/>
          <p:cNvSpPr>
            <a:spLocks noGrp="1" noRot="1" noChangeAspect="1" noChangeArrowheads="1" noTextEdit="1"/>
          </p:cNvSpPr>
          <p:nvPr>
            <p:ph type="sldImg"/>
          </p:nvPr>
        </p:nvSpPr>
        <p:spPr>
          <a:ln/>
        </p:spPr>
      </p:sp>
      <p:sp>
        <p:nvSpPr>
          <p:cNvPr id="35840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63301669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27587D2-95F6-410D-ACBA-0B3D0606F9E6}" type="slidenum">
              <a:rPr lang="en-US"/>
              <a:pPr/>
              <a:t>41</a:t>
            </a:fld>
            <a:endParaRPr lang="en-US"/>
          </a:p>
        </p:txBody>
      </p:sp>
      <p:sp>
        <p:nvSpPr>
          <p:cNvPr id="358402" name="Rectangle 2"/>
          <p:cNvSpPr>
            <a:spLocks noGrp="1" noRot="1" noChangeAspect="1" noChangeArrowheads="1" noTextEdit="1"/>
          </p:cNvSpPr>
          <p:nvPr>
            <p:ph type="sldImg"/>
          </p:nvPr>
        </p:nvSpPr>
        <p:spPr>
          <a:ln/>
        </p:spPr>
      </p:sp>
      <p:sp>
        <p:nvSpPr>
          <p:cNvPr id="35840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24325026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27587D2-95F6-410D-ACBA-0B3D0606F9E6}" type="slidenum">
              <a:rPr lang="en-US"/>
              <a:pPr/>
              <a:t>42</a:t>
            </a:fld>
            <a:endParaRPr lang="en-US"/>
          </a:p>
        </p:txBody>
      </p:sp>
      <p:sp>
        <p:nvSpPr>
          <p:cNvPr id="358402" name="Rectangle 2"/>
          <p:cNvSpPr>
            <a:spLocks noGrp="1" noRot="1" noChangeAspect="1" noChangeArrowheads="1" noTextEdit="1"/>
          </p:cNvSpPr>
          <p:nvPr>
            <p:ph type="sldImg"/>
          </p:nvPr>
        </p:nvSpPr>
        <p:spPr>
          <a:ln/>
        </p:spPr>
      </p:sp>
      <p:sp>
        <p:nvSpPr>
          <p:cNvPr id="35840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37415338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B2041E4-5EFE-4436-88B7-982386183697}" type="slidenum">
              <a:rPr lang="en-US"/>
              <a:pPr/>
              <a:t>43</a:t>
            </a:fld>
            <a:endParaRPr lang="en-US"/>
          </a:p>
        </p:txBody>
      </p:sp>
      <p:sp>
        <p:nvSpPr>
          <p:cNvPr id="357378" name="Rectangle 2"/>
          <p:cNvSpPr>
            <a:spLocks noGrp="1" noRot="1" noChangeAspect="1" noChangeArrowheads="1" noTextEdit="1"/>
          </p:cNvSpPr>
          <p:nvPr>
            <p:ph type="sldImg"/>
          </p:nvPr>
        </p:nvSpPr>
        <p:spPr>
          <a:ln/>
        </p:spPr>
      </p:sp>
      <p:sp>
        <p:nvSpPr>
          <p:cNvPr id="35737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16331741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27587D2-95F6-410D-ACBA-0B3D0606F9E6}" type="slidenum">
              <a:rPr lang="en-US"/>
              <a:pPr/>
              <a:t>44</a:t>
            </a:fld>
            <a:endParaRPr lang="en-US"/>
          </a:p>
        </p:txBody>
      </p:sp>
      <p:sp>
        <p:nvSpPr>
          <p:cNvPr id="358402" name="Rectangle 2"/>
          <p:cNvSpPr>
            <a:spLocks noGrp="1" noRot="1" noChangeAspect="1" noChangeArrowheads="1" noTextEdit="1"/>
          </p:cNvSpPr>
          <p:nvPr>
            <p:ph type="sldImg"/>
          </p:nvPr>
        </p:nvSpPr>
        <p:spPr>
          <a:ln/>
        </p:spPr>
      </p:sp>
      <p:sp>
        <p:nvSpPr>
          <p:cNvPr id="35840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74535999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27587D2-95F6-410D-ACBA-0B3D0606F9E6}" type="slidenum">
              <a:rPr lang="en-US"/>
              <a:pPr/>
              <a:t>45</a:t>
            </a:fld>
            <a:endParaRPr lang="en-US"/>
          </a:p>
        </p:txBody>
      </p:sp>
      <p:sp>
        <p:nvSpPr>
          <p:cNvPr id="358402" name="Rectangle 2"/>
          <p:cNvSpPr>
            <a:spLocks noGrp="1" noRot="1" noChangeAspect="1" noChangeArrowheads="1" noTextEdit="1"/>
          </p:cNvSpPr>
          <p:nvPr>
            <p:ph type="sldImg"/>
          </p:nvPr>
        </p:nvSpPr>
        <p:spPr>
          <a:ln/>
        </p:spPr>
      </p:sp>
      <p:sp>
        <p:nvSpPr>
          <p:cNvPr id="35840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40491741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27587D2-95F6-410D-ACBA-0B3D0606F9E6}" type="slidenum">
              <a:rPr lang="en-US"/>
              <a:pPr/>
              <a:t>10</a:t>
            </a:fld>
            <a:endParaRPr lang="en-US"/>
          </a:p>
        </p:txBody>
      </p:sp>
      <p:sp>
        <p:nvSpPr>
          <p:cNvPr id="358402" name="Rectangle 2"/>
          <p:cNvSpPr>
            <a:spLocks noGrp="1" noRot="1" noChangeAspect="1" noChangeArrowheads="1" noTextEdit="1"/>
          </p:cNvSpPr>
          <p:nvPr>
            <p:ph type="sldImg"/>
          </p:nvPr>
        </p:nvSpPr>
        <p:spPr>
          <a:ln/>
        </p:spPr>
      </p:sp>
      <p:sp>
        <p:nvSpPr>
          <p:cNvPr id="35840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81264259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27587D2-95F6-410D-ACBA-0B3D0606F9E6}" type="slidenum">
              <a:rPr lang="en-US"/>
              <a:pPr/>
              <a:t>46</a:t>
            </a:fld>
            <a:endParaRPr lang="en-US"/>
          </a:p>
        </p:txBody>
      </p:sp>
      <p:sp>
        <p:nvSpPr>
          <p:cNvPr id="358402" name="Rectangle 2"/>
          <p:cNvSpPr>
            <a:spLocks noGrp="1" noRot="1" noChangeAspect="1" noChangeArrowheads="1" noTextEdit="1"/>
          </p:cNvSpPr>
          <p:nvPr>
            <p:ph type="sldImg"/>
          </p:nvPr>
        </p:nvSpPr>
        <p:spPr>
          <a:ln/>
        </p:spPr>
      </p:sp>
      <p:sp>
        <p:nvSpPr>
          <p:cNvPr id="35840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68160326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27587D2-95F6-410D-ACBA-0B3D0606F9E6}" type="slidenum">
              <a:rPr lang="en-US"/>
              <a:pPr/>
              <a:t>47</a:t>
            </a:fld>
            <a:endParaRPr lang="en-US"/>
          </a:p>
        </p:txBody>
      </p:sp>
      <p:sp>
        <p:nvSpPr>
          <p:cNvPr id="358402" name="Rectangle 2"/>
          <p:cNvSpPr>
            <a:spLocks noGrp="1" noRot="1" noChangeAspect="1" noChangeArrowheads="1" noTextEdit="1"/>
          </p:cNvSpPr>
          <p:nvPr>
            <p:ph type="sldImg"/>
          </p:nvPr>
        </p:nvSpPr>
        <p:spPr>
          <a:ln/>
        </p:spPr>
      </p:sp>
      <p:sp>
        <p:nvSpPr>
          <p:cNvPr id="35840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18528180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27587D2-95F6-410D-ACBA-0B3D0606F9E6}" type="slidenum">
              <a:rPr lang="en-US"/>
              <a:pPr/>
              <a:t>48</a:t>
            </a:fld>
            <a:endParaRPr lang="en-US"/>
          </a:p>
        </p:txBody>
      </p:sp>
      <p:sp>
        <p:nvSpPr>
          <p:cNvPr id="358402" name="Rectangle 2"/>
          <p:cNvSpPr>
            <a:spLocks noGrp="1" noRot="1" noChangeAspect="1" noChangeArrowheads="1" noTextEdit="1"/>
          </p:cNvSpPr>
          <p:nvPr>
            <p:ph type="sldImg"/>
          </p:nvPr>
        </p:nvSpPr>
        <p:spPr>
          <a:ln/>
        </p:spPr>
      </p:sp>
      <p:sp>
        <p:nvSpPr>
          <p:cNvPr id="35840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49610535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27587D2-95F6-410D-ACBA-0B3D0606F9E6}" type="slidenum">
              <a:rPr lang="en-US"/>
              <a:pPr/>
              <a:t>49</a:t>
            </a:fld>
            <a:endParaRPr lang="en-US"/>
          </a:p>
        </p:txBody>
      </p:sp>
      <p:sp>
        <p:nvSpPr>
          <p:cNvPr id="358402" name="Rectangle 2"/>
          <p:cNvSpPr>
            <a:spLocks noGrp="1" noRot="1" noChangeAspect="1" noChangeArrowheads="1" noTextEdit="1"/>
          </p:cNvSpPr>
          <p:nvPr>
            <p:ph type="sldImg"/>
          </p:nvPr>
        </p:nvSpPr>
        <p:spPr>
          <a:ln/>
        </p:spPr>
      </p:sp>
      <p:sp>
        <p:nvSpPr>
          <p:cNvPr id="35840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51464550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27587D2-95F6-410D-ACBA-0B3D0606F9E6}" type="slidenum">
              <a:rPr lang="en-US"/>
              <a:pPr/>
              <a:t>50</a:t>
            </a:fld>
            <a:endParaRPr lang="en-US"/>
          </a:p>
        </p:txBody>
      </p:sp>
      <p:sp>
        <p:nvSpPr>
          <p:cNvPr id="358402" name="Rectangle 2"/>
          <p:cNvSpPr>
            <a:spLocks noGrp="1" noRot="1" noChangeAspect="1" noChangeArrowheads="1" noTextEdit="1"/>
          </p:cNvSpPr>
          <p:nvPr>
            <p:ph type="sldImg"/>
          </p:nvPr>
        </p:nvSpPr>
        <p:spPr>
          <a:ln/>
        </p:spPr>
      </p:sp>
      <p:sp>
        <p:nvSpPr>
          <p:cNvPr id="35840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49040406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B2041E4-5EFE-4436-88B7-982386183697}" type="slidenum">
              <a:rPr lang="en-US"/>
              <a:pPr/>
              <a:t>51</a:t>
            </a:fld>
            <a:endParaRPr lang="en-US"/>
          </a:p>
        </p:txBody>
      </p:sp>
      <p:sp>
        <p:nvSpPr>
          <p:cNvPr id="357378" name="Rectangle 2"/>
          <p:cNvSpPr>
            <a:spLocks noGrp="1" noRot="1" noChangeAspect="1" noChangeArrowheads="1" noTextEdit="1"/>
          </p:cNvSpPr>
          <p:nvPr>
            <p:ph type="sldImg"/>
          </p:nvPr>
        </p:nvSpPr>
        <p:spPr>
          <a:ln/>
        </p:spPr>
      </p:sp>
      <p:sp>
        <p:nvSpPr>
          <p:cNvPr id="35737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59419307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27587D2-95F6-410D-ACBA-0B3D0606F9E6}" type="slidenum">
              <a:rPr lang="en-US"/>
              <a:pPr/>
              <a:t>52</a:t>
            </a:fld>
            <a:endParaRPr lang="en-US"/>
          </a:p>
        </p:txBody>
      </p:sp>
      <p:sp>
        <p:nvSpPr>
          <p:cNvPr id="358402" name="Rectangle 2"/>
          <p:cNvSpPr>
            <a:spLocks noGrp="1" noRot="1" noChangeAspect="1" noChangeArrowheads="1" noTextEdit="1"/>
          </p:cNvSpPr>
          <p:nvPr>
            <p:ph type="sldImg"/>
          </p:nvPr>
        </p:nvSpPr>
        <p:spPr>
          <a:ln/>
        </p:spPr>
      </p:sp>
      <p:sp>
        <p:nvSpPr>
          <p:cNvPr id="35840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5566354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27587D2-95F6-410D-ACBA-0B3D0606F9E6}" type="slidenum">
              <a:rPr lang="en-US"/>
              <a:pPr/>
              <a:t>53</a:t>
            </a:fld>
            <a:endParaRPr lang="en-US"/>
          </a:p>
        </p:txBody>
      </p:sp>
      <p:sp>
        <p:nvSpPr>
          <p:cNvPr id="358402" name="Rectangle 2"/>
          <p:cNvSpPr>
            <a:spLocks noGrp="1" noRot="1" noChangeAspect="1" noChangeArrowheads="1" noTextEdit="1"/>
          </p:cNvSpPr>
          <p:nvPr>
            <p:ph type="sldImg"/>
          </p:nvPr>
        </p:nvSpPr>
        <p:spPr>
          <a:ln/>
        </p:spPr>
      </p:sp>
      <p:sp>
        <p:nvSpPr>
          <p:cNvPr id="35840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77300195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27587D2-95F6-410D-ACBA-0B3D0606F9E6}" type="slidenum">
              <a:rPr lang="en-US"/>
              <a:pPr/>
              <a:t>54</a:t>
            </a:fld>
            <a:endParaRPr lang="en-US"/>
          </a:p>
        </p:txBody>
      </p:sp>
      <p:sp>
        <p:nvSpPr>
          <p:cNvPr id="358402" name="Rectangle 2"/>
          <p:cNvSpPr>
            <a:spLocks noGrp="1" noRot="1" noChangeAspect="1" noChangeArrowheads="1" noTextEdit="1"/>
          </p:cNvSpPr>
          <p:nvPr>
            <p:ph type="sldImg"/>
          </p:nvPr>
        </p:nvSpPr>
        <p:spPr>
          <a:ln/>
        </p:spPr>
      </p:sp>
      <p:sp>
        <p:nvSpPr>
          <p:cNvPr id="35840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4278908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27587D2-95F6-410D-ACBA-0B3D0606F9E6}" type="slidenum">
              <a:rPr lang="en-US"/>
              <a:pPr/>
              <a:t>55</a:t>
            </a:fld>
            <a:endParaRPr lang="en-US"/>
          </a:p>
        </p:txBody>
      </p:sp>
      <p:sp>
        <p:nvSpPr>
          <p:cNvPr id="358402" name="Rectangle 2"/>
          <p:cNvSpPr>
            <a:spLocks noGrp="1" noRot="1" noChangeAspect="1" noChangeArrowheads="1" noTextEdit="1"/>
          </p:cNvSpPr>
          <p:nvPr>
            <p:ph type="sldImg"/>
          </p:nvPr>
        </p:nvSpPr>
        <p:spPr>
          <a:ln/>
        </p:spPr>
      </p:sp>
      <p:sp>
        <p:nvSpPr>
          <p:cNvPr id="35840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9724359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27587D2-95F6-410D-ACBA-0B3D0606F9E6}" type="slidenum">
              <a:rPr lang="en-US"/>
              <a:pPr/>
              <a:t>11</a:t>
            </a:fld>
            <a:endParaRPr lang="en-US"/>
          </a:p>
        </p:txBody>
      </p:sp>
      <p:sp>
        <p:nvSpPr>
          <p:cNvPr id="358402" name="Rectangle 2"/>
          <p:cNvSpPr>
            <a:spLocks noGrp="1" noRot="1" noChangeAspect="1" noChangeArrowheads="1" noTextEdit="1"/>
          </p:cNvSpPr>
          <p:nvPr>
            <p:ph type="sldImg"/>
          </p:nvPr>
        </p:nvSpPr>
        <p:spPr>
          <a:ln/>
        </p:spPr>
      </p:sp>
      <p:sp>
        <p:nvSpPr>
          <p:cNvPr id="35840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53754677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27587D2-95F6-410D-ACBA-0B3D0606F9E6}" type="slidenum">
              <a:rPr lang="en-US"/>
              <a:pPr/>
              <a:t>56</a:t>
            </a:fld>
            <a:endParaRPr lang="en-US"/>
          </a:p>
        </p:txBody>
      </p:sp>
      <p:sp>
        <p:nvSpPr>
          <p:cNvPr id="358402" name="Rectangle 2"/>
          <p:cNvSpPr>
            <a:spLocks noGrp="1" noRot="1" noChangeAspect="1" noChangeArrowheads="1" noTextEdit="1"/>
          </p:cNvSpPr>
          <p:nvPr>
            <p:ph type="sldImg"/>
          </p:nvPr>
        </p:nvSpPr>
        <p:spPr>
          <a:ln/>
        </p:spPr>
      </p:sp>
      <p:sp>
        <p:nvSpPr>
          <p:cNvPr id="35840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95922438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27587D2-95F6-410D-ACBA-0B3D0606F9E6}" type="slidenum">
              <a:rPr lang="en-US"/>
              <a:pPr/>
              <a:t>57</a:t>
            </a:fld>
            <a:endParaRPr lang="en-US"/>
          </a:p>
        </p:txBody>
      </p:sp>
      <p:sp>
        <p:nvSpPr>
          <p:cNvPr id="358402" name="Rectangle 2"/>
          <p:cNvSpPr>
            <a:spLocks noGrp="1" noRot="1" noChangeAspect="1" noChangeArrowheads="1" noTextEdit="1"/>
          </p:cNvSpPr>
          <p:nvPr>
            <p:ph type="sldImg"/>
          </p:nvPr>
        </p:nvSpPr>
        <p:spPr>
          <a:ln/>
        </p:spPr>
      </p:sp>
      <p:sp>
        <p:nvSpPr>
          <p:cNvPr id="35840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9252762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27587D2-95F6-410D-ACBA-0B3D0606F9E6}" type="slidenum">
              <a:rPr lang="en-US"/>
              <a:pPr/>
              <a:t>58</a:t>
            </a:fld>
            <a:endParaRPr lang="en-US"/>
          </a:p>
        </p:txBody>
      </p:sp>
      <p:sp>
        <p:nvSpPr>
          <p:cNvPr id="358402" name="Rectangle 2"/>
          <p:cNvSpPr>
            <a:spLocks noGrp="1" noRot="1" noChangeAspect="1" noChangeArrowheads="1" noTextEdit="1"/>
          </p:cNvSpPr>
          <p:nvPr>
            <p:ph type="sldImg"/>
          </p:nvPr>
        </p:nvSpPr>
        <p:spPr>
          <a:ln/>
        </p:spPr>
      </p:sp>
      <p:sp>
        <p:nvSpPr>
          <p:cNvPr id="35840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9006718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27587D2-95F6-410D-ACBA-0B3D0606F9E6}" type="slidenum">
              <a:rPr lang="en-US"/>
              <a:pPr/>
              <a:t>59</a:t>
            </a:fld>
            <a:endParaRPr lang="en-US"/>
          </a:p>
        </p:txBody>
      </p:sp>
      <p:sp>
        <p:nvSpPr>
          <p:cNvPr id="358402" name="Rectangle 2"/>
          <p:cNvSpPr>
            <a:spLocks noGrp="1" noRot="1" noChangeAspect="1" noChangeArrowheads="1" noTextEdit="1"/>
          </p:cNvSpPr>
          <p:nvPr>
            <p:ph type="sldImg"/>
          </p:nvPr>
        </p:nvSpPr>
        <p:spPr>
          <a:ln/>
        </p:spPr>
      </p:sp>
      <p:sp>
        <p:nvSpPr>
          <p:cNvPr id="35840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0247947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27587D2-95F6-410D-ACBA-0B3D0606F9E6}" type="slidenum">
              <a:rPr lang="en-US"/>
              <a:pPr/>
              <a:t>60</a:t>
            </a:fld>
            <a:endParaRPr lang="en-US"/>
          </a:p>
        </p:txBody>
      </p:sp>
      <p:sp>
        <p:nvSpPr>
          <p:cNvPr id="358402" name="Rectangle 2"/>
          <p:cNvSpPr>
            <a:spLocks noGrp="1" noRot="1" noChangeAspect="1" noChangeArrowheads="1" noTextEdit="1"/>
          </p:cNvSpPr>
          <p:nvPr>
            <p:ph type="sldImg"/>
          </p:nvPr>
        </p:nvSpPr>
        <p:spPr>
          <a:ln/>
        </p:spPr>
      </p:sp>
      <p:sp>
        <p:nvSpPr>
          <p:cNvPr id="35840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70285370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B2041E4-5EFE-4436-88B7-982386183697}" type="slidenum">
              <a:rPr lang="en-US"/>
              <a:pPr/>
              <a:t>61</a:t>
            </a:fld>
            <a:endParaRPr lang="en-US"/>
          </a:p>
        </p:txBody>
      </p:sp>
      <p:sp>
        <p:nvSpPr>
          <p:cNvPr id="357378" name="Rectangle 2"/>
          <p:cNvSpPr>
            <a:spLocks noGrp="1" noRot="1" noChangeAspect="1" noChangeArrowheads="1" noTextEdit="1"/>
          </p:cNvSpPr>
          <p:nvPr>
            <p:ph type="sldImg"/>
          </p:nvPr>
        </p:nvSpPr>
        <p:spPr>
          <a:ln/>
        </p:spPr>
      </p:sp>
      <p:sp>
        <p:nvSpPr>
          <p:cNvPr id="35737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51342245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27587D2-95F6-410D-ACBA-0B3D0606F9E6}" type="slidenum">
              <a:rPr lang="en-US"/>
              <a:pPr/>
              <a:t>62</a:t>
            </a:fld>
            <a:endParaRPr lang="en-US"/>
          </a:p>
        </p:txBody>
      </p:sp>
      <p:sp>
        <p:nvSpPr>
          <p:cNvPr id="358402" name="Rectangle 2"/>
          <p:cNvSpPr>
            <a:spLocks noGrp="1" noRot="1" noChangeAspect="1" noChangeArrowheads="1" noTextEdit="1"/>
          </p:cNvSpPr>
          <p:nvPr>
            <p:ph type="sldImg"/>
          </p:nvPr>
        </p:nvSpPr>
        <p:spPr>
          <a:ln/>
        </p:spPr>
      </p:sp>
      <p:sp>
        <p:nvSpPr>
          <p:cNvPr id="35840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86888212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27587D2-95F6-410D-ACBA-0B3D0606F9E6}" type="slidenum">
              <a:rPr lang="en-US"/>
              <a:pPr/>
              <a:t>63</a:t>
            </a:fld>
            <a:endParaRPr lang="en-US"/>
          </a:p>
        </p:txBody>
      </p:sp>
      <p:sp>
        <p:nvSpPr>
          <p:cNvPr id="358402" name="Rectangle 2"/>
          <p:cNvSpPr>
            <a:spLocks noGrp="1" noRot="1" noChangeAspect="1" noChangeArrowheads="1" noTextEdit="1"/>
          </p:cNvSpPr>
          <p:nvPr>
            <p:ph type="sldImg"/>
          </p:nvPr>
        </p:nvSpPr>
        <p:spPr>
          <a:ln/>
        </p:spPr>
      </p:sp>
      <p:sp>
        <p:nvSpPr>
          <p:cNvPr id="35840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05708826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27587D2-95F6-410D-ACBA-0B3D0606F9E6}" type="slidenum">
              <a:rPr lang="en-US"/>
              <a:pPr/>
              <a:t>64</a:t>
            </a:fld>
            <a:endParaRPr lang="en-US"/>
          </a:p>
        </p:txBody>
      </p:sp>
      <p:sp>
        <p:nvSpPr>
          <p:cNvPr id="358402" name="Rectangle 2"/>
          <p:cNvSpPr>
            <a:spLocks noGrp="1" noRot="1" noChangeAspect="1" noChangeArrowheads="1" noTextEdit="1"/>
          </p:cNvSpPr>
          <p:nvPr>
            <p:ph type="sldImg"/>
          </p:nvPr>
        </p:nvSpPr>
        <p:spPr>
          <a:ln/>
        </p:spPr>
      </p:sp>
      <p:sp>
        <p:nvSpPr>
          <p:cNvPr id="35840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21014606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27587D2-95F6-410D-ACBA-0B3D0606F9E6}" type="slidenum">
              <a:rPr lang="en-US"/>
              <a:pPr/>
              <a:t>66</a:t>
            </a:fld>
            <a:endParaRPr lang="en-US"/>
          </a:p>
        </p:txBody>
      </p:sp>
      <p:sp>
        <p:nvSpPr>
          <p:cNvPr id="358402" name="Rectangle 2"/>
          <p:cNvSpPr>
            <a:spLocks noGrp="1" noRot="1" noChangeAspect="1" noChangeArrowheads="1" noTextEdit="1"/>
          </p:cNvSpPr>
          <p:nvPr>
            <p:ph type="sldImg"/>
          </p:nvPr>
        </p:nvSpPr>
        <p:spPr>
          <a:ln/>
        </p:spPr>
      </p:sp>
      <p:sp>
        <p:nvSpPr>
          <p:cNvPr id="35840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3551563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27587D2-95F6-410D-ACBA-0B3D0606F9E6}" type="slidenum">
              <a:rPr lang="en-US"/>
              <a:pPr/>
              <a:t>12</a:t>
            </a:fld>
            <a:endParaRPr lang="en-US"/>
          </a:p>
        </p:txBody>
      </p:sp>
      <p:sp>
        <p:nvSpPr>
          <p:cNvPr id="358402" name="Rectangle 2"/>
          <p:cNvSpPr>
            <a:spLocks noGrp="1" noRot="1" noChangeAspect="1" noChangeArrowheads="1" noTextEdit="1"/>
          </p:cNvSpPr>
          <p:nvPr>
            <p:ph type="sldImg"/>
          </p:nvPr>
        </p:nvSpPr>
        <p:spPr>
          <a:ln/>
        </p:spPr>
      </p:sp>
      <p:sp>
        <p:nvSpPr>
          <p:cNvPr id="35840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424506815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27587D2-95F6-410D-ACBA-0B3D0606F9E6}" type="slidenum">
              <a:rPr lang="en-US"/>
              <a:pPr/>
              <a:t>67</a:t>
            </a:fld>
            <a:endParaRPr lang="en-US"/>
          </a:p>
        </p:txBody>
      </p:sp>
      <p:sp>
        <p:nvSpPr>
          <p:cNvPr id="358402" name="Rectangle 2"/>
          <p:cNvSpPr>
            <a:spLocks noGrp="1" noRot="1" noChangeAspect="1" noChangeArrowheads="1" noTextEdit="1"/>
          </p:cNvSpPr>
          <p:nvPr>
            <p:ph type="sldImg"/>
          </p:nvPr>
        </p:nvSpPr>
        <p:spPr>
          <a:ln/>
        </p:spPr>
      </p:sp>
      <p:sp>
        <p:nvSpPr>
          <p:cNvPr id="35840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10296851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27587D2-95F6-410D-ACBA-0B3D0606F9E6}" type="slidenum">
              <a:rPr lang="en-US"/>
              <a:pPr/>
              <a:t>68</a:t>
            </a:fld>
            <a:endParaRPr lang="en-US"/>
          </a:p>
        </p:txBody>
      </p:sp>
      <p:sp>
        <p:nvSpPr>
          <p:cNvPr id="358402" name="Rectangle 2"/>
          <p:cNvSpPr>
            <a:spLocks noGrp="1" noRot="1" noChangeAspect="1" noChangeArrowheads="1" noTextEdit="1"/>
          </p:cNvSpPr>
          <p:nvPr>
            <p:ph type="sldImg"/>
          </p:nvPr>
        </p:nvSpPr>
        <p:spPr>
          <a:ln/>
        </p:spPr>
      </p:sp>
      <p:sp>
        <p:nvSpPr>
          <p:cNvPr id="35840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08516404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27587D2-95F6-410D-ACBA-0B3D0606F9E6}" type="slidenum">
              <a:rPr lang="en-US"/>
              <a:pPr/>
              <a:t>69</a:t>
            </a:fld>
            <a:endParaRPr lang="en-US"/>
          </a:p>
        </p:txBody>
      </p:sp>
      <p:sp>
        <p:nvSpPr>
          <p:cNvPr id="358402" name="Rectangle 2"/>
          <p:cNvSpPr>
            <a:spLocks noGrp="1" noRot="1" noChangeAspect="1" noChangeArrowheads="1" noTextEdit="1"/>
          </p:cNvSpPr>
          <p:nvPr>
            <p:ph type="sldImg"/>
          </p:nvPr>
        </p:nvSpPr>
        <p:spPr>
          <a:ln/>
        </p:spPr>
      </p:sp>
      <p:sp>
        <p:nvSpPr>
          <p:cNvPr id="35840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47181531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27587D2-95F6-410D-ACBA-0B3D0606F9E6}" type="slidenum">
              <a:rPr lang="en-US"/>
              <a:pPr/>
              <a:t>70</a:t>
            </a:fld>
            <a:endParaRPr lang="en-US"/>
          </a:p>
        </p:txBody>
      </p:sp>
      <p:sp>
        <p:nvSpPr>
          <p:cNvPr id="358402" name="Rectangle 2"/>
          <p:cNvSpPr>
            <a:spLocks noGrp="1" noRot="1" noChangeAspect="1" noChangeArrowheads="1" noTextEdit="1"/>
          </p:cNvSpPr>
          <p:nvPr>
            <p:ph type="sldImg"/>
          </p:nvPr>
        </p:nvSpPr>
        <p:spPr>
          <a:ln/>
        </p:spPr>
      </p:sp>
      <p:sp>
        <p:nvSpPr>
          <p:cNvPr id="35840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66122061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27587D2-95F6-410D-ACBA-0B3D0606F9E6}" type="slidenum">
              <a:rPr lang="en-US"/>
              <a:pPr/>
              <a:t>71</a:t>
            </a:fld>
            <a:endParaRPr lang="en-US"/>
          </a:p>
        </p:txBody>
      </p:sp>
      <p:sp>
        <p:nvSpPr>
          <p:cNvPr id="358402" name="Rectangle 2"/>
          <p:cNvSpPr>
            <a:spLocks noGrp="1" noRot="1" noChangeAspect="1" noChangeArrowheads="1" noTextEdit="1"/>
          </p:cNvSpPr>
          <p:nvPr>
            <p:ph type="sldImg"/>
          </p:nvPr>
        </p:nvSpPr>
        <p:spPr>
          <a:ln/>
        </p:spPr>
      </p:sp>
      <p:sp>
        <p:nvSpPr>
          <p:cNvPr id="35840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83067372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B2041E4-5EFE-4436-88B7-982386183697}" type="slidenum">
              <a:rPr lang="en-US"/>
              <a:pPr/>
              <a:t>72</a:t>
            </a:fld>
            <a:endParaRPr lang="en-US"/>
          </a:p>
        </p:txBody>
      </p:sp>
      <p:sp>
        <p:nvSpPr>
          <p:cNvPr id="357378" name="Rectangle 2"/>
          <p:cNvSpPr>
            <a:spLocks noGrp="1" noRot="1" noChangeAspect="1" noChangeArrowheads="1" noTextEdit="1"/>
          </p:cNvSpPr>
          <p:nvPr>
            <p:ph type="sldImg"/>
          </p:nvPr>
        </p:nvSpPr>
        <p:spPr>
          <a:ln/>
        </p:spPr>
      </p:sp>
      <p:sp>
        <p:nvSpPr>
          <p:cNvPr id="35737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94468889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27587D2-95F6-410D-ACBA-0B3D0606F9E6}" type="slidenum">
              <a:rPr lang="en-US"/>
              <a:pPr/>
              <a:t>73</a:t>
            </a:fld>
            <a:endParaRPr lang="en-US"/>
          </a:p>
        </p:txBody>
      </p:sp>
      <p:sp>
        <p:nvSpPr>
          <p:cNvPr id="358402" name="Rectangle 2"/>
          <p:cNvSpPr>
            <a:spLocks noGrp="1" noRot="1" noChangeAspect="1" noChangeArrowheads="1" noTextEdit="1"/>
          </p:cNvSpPr>
          <p:nvPr>
            <p:ph type="sldImg"/>
          </p:nvPr>
        </p:nvSpPr>
        <p:spPr>
          <a:ln/>
        </p:spPr>
      </p:sp>
      <p:sp>
        <p:nvSpPr>
          <p:cNvPr id="35840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26389165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27587D2-95F6-410D-ACBA-0B3D0606F9E6}" type="slidenum">
              <a:rPr lang="en-US"/>
              <a:pPr/>
              <a:t>74</a:t>
            </a:fld>
            <a:endParaRPr lang="en-US"/>
          </a:p>
        </p:txBody>
      </p:sp>
      <p:sp>
        <p:nvSpPr>
          <p:cNvPr id="358402" name="Rectangle 2"/>
          <p:cNvSpPr>
            <a:spLocks noGrp="1" noRot="1" noChangeAspect="1" noChangeArrowheads="1" noTextEdit="1"/>
          </p:cNvSpPr>
          <p:nvPr>
            <p:ph type="sldImg"/>
          </p:nvPr>
        </p:nvSpPr>
        <p:spPr>
          <a:ln/>
        </p:spPr>
      </p:sp>
      <p:sp>
        <p:nvSpPr>
          <p:cNvPr id="35840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76341736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27587D2-95F6-410D-ACBA-0B3D0606F9E6}" type="slidenum">
              <a:rPr lang="en-US"/>
              <a:pPr/>
              <a:t>75</a:t>
            </a:fld>
            <a:endParaRPr lang="en-US"/>
          </a:p>
        </p:txBody>
      </p:sp>
      <p:sp>
        <p:nvSpPr>
          <p:cNvPr id="358402" name="Rectangle 2"/>
          <p:cNvSpPr>
            <a:spLocks noGrp="1" noRot="1" noChangeAspect="1" noChangeArrowheads="1" noTextEdit="1"/>
          </p:cNvSpPr>
          <p:nvPr>
            <p:ph type="sldImg"/>
          </p:nvPr>
        </p:nvSpPr>
        <p:spPr>
          <a:ln/>
        </p:spPr>
      </p:sp>
      <p:sp>
        <p:nvSpPr>
          <p:cNvPr id="35840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947776893"/>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27587D2-95F6-410D-ACBA-0B3D0606F9E6}" type="slidenum">
              <a:rPr lang="en-US"/>
              <a:pPr/>
              <a:t>76</a:t>
            </a:fld>
            <a:endParaRPr lang="en-US"/>
          </a:p>
        </p:txBody>
      </p:sp>
      <p:sp>
        <p:nvSpPr>
          <p:cNvPr id="358402" name="Rectangle 2"/>
          <p:cNvSpPr>
            <a:spLocks noGrp="1" noRot="1" noChangeAspect="1" noChangeArrowheads="1" noTextEdit="1"/>
          </p:cNvSpPr>
          <p:nvPr>
            <p:ph type="sldImg"/>
          </p:nvPr>
        </p:nvSpPr>
        <p:spPr>
          <a:ln/>
        </p:spPr>
      </p:sp>
      <p:sp>
        <p:nvSpPr>
          <p:cNvPr id="35840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1951703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27587D2-95F6-410D-ACBA-0B3D0606F9E6}" type="slidenum">
              <a:rPr lang="en-US"/>
              <a:pPr/>
              <a:t>13</a:t>
            </a:fld>
            <a:endParaRPr lang="en-US"/>
          </a:p>
        </p:txBody>
      </p:sp>
      <p:sp>
        <p:nvSpPr>
          <p:cNvPr id="358402" name="Rectangle 2"/>
          <p:cNvSpPr>
            <a:spLocks noGrp="1" noRot="1" noChangeAspect="1" noChangeArrowheads="1" noTextEdit="1"/>
          </p:cNvSpPr>
          <p:nvPr>
            <p:ph type="sldImg"/>
          </p:nvPr>
        </p:nvSpPr>
        <p:spPr>
          <a:ln/>
        </p:spPr>
      </p:sp>
      <p:sp>
        <p:nvSpPr>
          <p:cNvPr id="35840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69640930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B2041E4-5EFE-4436-88B7-982386183697}" type="slidenum">
              <a:rPr lang="en-US"/>
              <a:pPr/>
              <a:t>78</a:t>
            </a:fld>
            <a:endParaRPr lang="en-US"/>
          </a:p>
        </p:txBody>
      </p:sp>
      <p:sp>
        <p:nvSpPr>
          <p:cNvPr id="357378" name="Rectangle 2"/>
          <p:cNvSpPr>
            <a:spLocks noGrp="1" noRot="1" noChangeAspect="1" noChangeArrowheads="1" noTextEdit="1"/>
          </p:cNvSpPr>
          <p:nvPr>
            <p:ph type="sldImg"/>
          </p:nvPr>
        </p:nvSpPr>
        <p:spPr>
          <a:ln/>
        </p:spPr>
      </p:sp>
      <p:sp>
        <p:nvSpPr>
          <p:cNvPr id="35737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4116552653"/>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27587D2-95F6-410D-ACBA-0B3D0606F9E6}" type="slidenum">
              <a:rPr lang="en-US"/>
              <a:pPr/>
              <a:t>79</a:t>
            </a:fld>
            <a:endParaRPr lang="en-US"/>
          </a:p>
        </p:txBody>
      </p:sp>
      <p:sp>
        <p:nvSpPr>
          <p:cNvPr id="358402" name="Rectangle 2"/>
          <p:cNvSpPr>
            <a:spLocks noGrp="1" noRot="1" noChangeAspect="1" noChangeArrowheads="1" noTextEdit="1"/>
          </p:cNvSpPr>
          <p:nvPr>
            <p:ph type="sldImg"/>
          </p:nvPr>
        </p:nvSpPr>
        <p:spPr>
          <a:ln/>
        </p:spPr>
      </p:sp>
      <p:sp>
        <p:nvSpPr>
          <p:cNvPr id="35840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17690247"/>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27587D2-95F6-410D-ACBA-0B3D0606F9E6}" type="slidenum">
              <a:rPr lang="en-US"/>
              <a:pPr/>
              <a:t>80</a:t>
            </a:fld>
            <a:endParaRPr lang="en-US"/>
          </a:p>
        </p:txBody>
      </p:sp>
      <p:sp>
        <p:nvSpPr>
          <p:cNvPr id="358402" name="Rectangle 2"/>
          <p:cNvSpPr>
            <a:spLocks noGrp="1" noRot="1" noChangeAspect="1" noChangeArrowheads="1" noTextEdit="1"/>
          </p:cNvSpPr>
          <p:nvPr>
            <p:ph type="sldImg"/>
          </p:nvPr>
        </p:nvSpPr>
        <p:spPr>
          <a:ln/>
        </p:spPr>
      </p:sp>
      <p:sp>
        <p:nvSpPr>
          <p:cNvPr id="35840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575832034"/>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27587D2-95F6-410D-ACBA-0B3D0606F9E6}" type="slidenum">
              <a:rPr lang="en-US"/>
              <a:pPr/>
              <a:t>81</a:t>
            </a:fld>
            <a:endParaRPr lang="en-US"/>
          </a:p>
        </p:txBody>
      </p:sp>
      <p:sp>
        <p:nvSpPr>
          <p:cNvPr id="358402" name="Rectangle 2"/>
          <p:cNvSpPr>
            <a:spLocks noGrp="1" noRot="1" noChangeAspect="1" noChangeArrowheads="1" noTextEdit="1"/>
          </p:cNvSpPr>
          <p:nvPr>
            <p:ph type="sldImg"/>
          </p:nvPr>
        </p:nvSpPr>
        <p:spPr>
          <a:ln/>
        </p:spPr>
      </p:sp>
      <p:sp>
        <p:nvSpPr>
          <p:cNvPr id="35840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892630525"/>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27587D2-95F6-410D-ACBA-0B3D0606F9E6}" type="slidenum">
              <a:rPr lang="en-US"/>
              <a:pPr/>
              <a:t>82</a:t>
            </a:fld>
            <a:endParaRPr lang="en-US"/>
          </a:p>
        </p:txBody>
      </p:sp>
      <p:sp>
        <p:nvSpPr>
          <p:cNvPr id="358402" name="Rectangle 2"/>
          <p:cNvSpPr>
            <a:spLocks noGrp="1" noRot="1" noChangeAspect="1" noChangeArrowheads="1" noTextEdit="1"/>
          </p:cNvSpPr>
          <p:nvPr>
            <p:ph type="sldImg"/>
          </p:nvPr>
        </p:nvSpPr>
        <p:spPr>
          <a:ln/>
        </p:spPr>
      </p:sp>
      <p:sp>
        <p:nvSpPr>
          <p:cNvPr id="35840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639598381"/>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27587D2-95F6-410D-ACBA-0B3D0606F9E6}" type="slidenum">
              <a:rPr lang="en-US"/>
              <a:pPr/>
              <a:t>83</a:t>
            </a:fld>
            <a:endParaRPr lang="en-US"/>
          </a:p>
        </p:txBody>
      </p:sp>
      <p:sp>
        <p:nvSpPr>
          <p:cNvPr id="358402" name="Rectangle 2"/>
          <p:cNvSpPr>
            <a:spLocks noGrp="1" noRot="1" noChangeAspect="1" noChangeArrowheads="1" noTextEdit="1"/>
          </p:cNvSpPr>
          <p:nvPr>
            <p:ph type="sldImg"/>
          </p:nvPr>
        </p:nvSpPr>
        <p:spPr>
          <a:ln/>
        </p:spPr>
      </p:sp>
      <p:sp>
        <p:nvSpPr>
          <p:cNvPr id="35840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511997436"/>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27587D2-95F6-410D-ACBA-0B3D0606F9E6}" type="slidenum">
              <a:rPr lang="en-US"/>
              <a:pPr/>
              <a:t>84</a:t>
            </a:fld>
            <a:endParaRPr lang="en-US"/>
          </a:p>
        </p:txBody>
      </p:sp>
      <p:sp>
        <p:nvSpPr>
          <p:cNvPr id="358402" name="Rectangle 2"/>
          <p:cNvSpPr>
            <a:spLocks noGrp="1" noRot="1" noChangeAspect="1" noChangeArrowheads="1" noTextEdit="1"/>
          </p:cNvSpPr>
          <p:nvPr>
            <p:ph type="sldImg"/>
          </p:nvPr>
        </p:nvSpPr>
        <p:spPr>
          <a:ln/>
        </p:spPr>
      </p:sp>
      <p:sp>
        <p:nvSpPr>
          <p:cNvPr id="35840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827701866"/>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27587D2-95F6-410D-ACBA-0B3D0606F9E6}" type="slidenum">
              <a:rPr lang="en-US"/>
              <a:pPr/>
              <a:t>85</a:t>
            </a:fld>
            <a:endParaRPr lang="en-US"/>
          </a:p>
        </p:txBody>
      </p:sp>
      <p:sp>
        <p:nvSpPr>
          <p:cNvPr id="358402" name="Rectangle 2"/>
          <p:cNvSpPr>
            <a:spLocks noGrp="1" noRot="1" noChangeAspect="1" noChangeArrowheads="1" noTextEdit="1"/>
          </p:cNvSpPr>
          <p:nvPr>
            <p:ph type="sldImg"/>
          </p:nvPr>
        </p:nvSpPr>
        <p:spPr>
          <a:ln/>
        </p:spPr>
      </p:sp>
      <p:sp>
        <p:nvSpPr>
          <p:cNvPr id="35840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714488574"/>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B2041E4-5EFE-4436-88B7-982386183697}" type="slidenum">
              <a:rPr lang="en-US"/>
              <a:pPr/>
              <a:t>86</a:t>
            </a:fld>
            <a:endParaRPr lang="en-US"/>
          </a:p>
        </p:txBody>
      </p:sp>
      <p:sp>
        <p:nvSpPr>
          <p:cNvPr id="357378" name="Rectangle 2"/>
          <p:cNvSpPr>
            <a:spLocks noGrp="1" noRot="1" noChangeAspect="1" noChangeArrowheads="1" noTextEdit="1"/>
          </p:cNvSpPr>
          <p:nvPr>
            <p:ph type="sldImg"/>
          </p:nvPr>
        </p:nvSpPr>
        <p:spPr>
          <a:ln/>
        </p:spPr>
      </p:sp>
      <p:sp>
        <p:nvSpPr>
          <p:cNvPr id="35737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725917163"/>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27587D2-95F6-410D-ACBA-0B3D0606F9E6}" type="slidenum">
              <a:rPr lang="en-US"/>
              <a:pPr/>
              <a:t>87</a:t>
            </a:fld>
            <a:endParaRPr lang="en-US"/>
          </a:p>
        </p:txBody>
      </p:sp>
      <p:sp>
        <p:nvSpPr>
          <p:cNvPr id="358402" name="Rectangle 2"/>
          <p:cNvSpPr>
            <a:spLocks noGrp="1" noRot="1" noChangeAspect="1" noChangeArrowheads="1" noTextEdit="1"/>
          </p:cNvSpPr>
          <p:nvPr>
            <p:ph type="sldImg"/>
          </p:nvPr>
        </p:nvSpPr>
        <p:spPr>
          <a:ln/>
        </p:spPr>
      </p:sp>
      <p:sp>
        <p:nvSpPr>
          <p:cNvPr id="35840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706357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27587D2-95F6-410D-ACBA-0B3D0606F9E6}" type="slidenum">
              <a:rPr lang="en-US"/>
              <a:pPr/>
              <a:t>14</a:t>
            </a:fld>
            <a:endParaRPr lang="en-US"/>
          </a:p>
        </p:txBody>
      </p:sp>
      <p:sp>
        <p:nvSpPr>
          <p:cNvPr id="358402" name="Rectangle 2"/>
          <p:cNvSpPr>
            <a:spLocks noGrp="1" noRot="1" noChangeAspect="1" noChangeArrowheads="1" noTextEdit="1"/>
          </p:cNvSpPr>
          <p:nvPr>
            <p:ph type="sldImg"/>
          </p:nvPr>
        </p:nvSpPr>
        <p:spPr>
          <a:ln/>
        </p:spPr>
      </p:sp>
      <p:sp>
        <p:nvSpPr>
          <p:cNvPr id="35840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810366902"/>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27587D2-95F6-410D-ACBA-0B3D0606F9E6}" type="slidenum">
              <a:rPr lang="en-US"/>
              <a:pPr/>
              <a:t>88</a:t>
            </a:fld>
            <a:endParaRPr lang="en-US"/>
          </a:p>
        </p:txBody>
      </p:sp>
      <p:sp>
        <p:nvSpPr>
          <p:cNvPr id="358402" name="Rectangle 2"/>
          <p:cNvSpPr>
            <a:spLocks noGrp="1" noRot="1" noChangeAspect="1" noChangeArrowheads="1" noTextEdit="1"/>
          </p:cNvSpPr>
          <p:nvPr>
            <p:ph type="sldImg"/>
          </p:nvPr>
        </p:nvSpPr>
        <p:spPr>
          <a:ln/>
        </p:spPr>
      </p:sp>
      <p:sp>
        <p:nvSpPr>
          <p:cNvPr id="35840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64140697"/>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27587D2-95F6-410D-ACBA-0B3D0606F9E6}" type="slidenum">
              <a:rPr lang="en-US"/>
              <a:pPr/>
              <a:t>89</a:t>
            </a:fld>
            <a:endParaRPr lang="en-US"/>
          </a:p>
        </p:txBody>
      </p:sp>
      <p:sp>
        <p:nvSpPr>
          <p:cNvPr id="358402" name="Rectangle 2"/>
          <p:cNvSpPr>
            <a:spLocks noGrp="1" noRot="1" noChangeAspect="1" noChangeArrowheads="1" noTextEdit="1"/>
          </p:cNvSpPr>
          <p:nvPr>
            <p:ph type="sldImg"/>
          </p:nvPr>
        </p:nvSpPr>
        <p:spPr>
          <a:ln/>
        </p:spPr>
      </p:sp>
      <p:sp>
        <p:nvSpPr>
          <p:cNvPr id="35840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374629648"/>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27587D2-95F6-410D-ACBA-0B3D0606F9E6}" type="slidenum">
              <a:rPr lang="en-US"/>
              <a:pPr/>
              <a:t>90</a:t>
            </a:fld>
            <a:endParaRPr lang="en-US"/>
          </a:p>
        </p:txBody>
      </p:sp>
      <p:sp>
        <p:nvSpPr>
          <p:cNvPr id="358402" name="Rectangle 2"/>
          <p:cNvSpPr>
            <a:spLocks noGrp="1" noRot="1" noChangeAspect="1" noChangeArrowheads="1" noTextEdit="1"/>
          </p:cNvSpPr>
          <p:nvPr>
            <p:ph type="sldImg"/>
          </p:nvPr>
        </p:nvSpPr>
        <p:spPr>
          <a:ln/>
        </p:spPr>
      </p:sp>
      <p:sp>
        <p:nvSpPr>
          <p:cNvPr id="35840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95926918"/>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27587D2-95F6-410D-ACBA-0B3D0606F9E6}" type="slidenum">
              <a:rPr lang="en-US"/>
              <a:pPr/>
              <a:t>91</a:t>
            </a:fld>
            <a:endParaRPr lang="en-US"/>
          </a:p>
        </p:txBody>
      </p:sp>
      <p:sp>
        <p:nvSpPr>
          <p:cNvPr id="358402" name="Rectangle 2"/>
          <p:cNvSpPr>
            <a:spLocks noGrp="1" noRot="1" noChangeAspect="1" noChangeArrowheads="1" noTextEdit="1"/>
          </p:cNvSpPr>
          <p:nvPr>
            <p:ph type="sldImg"/>
          </p:nvPr>
        </p:nvSpPr>
        <p:spPr>
          <a:ln/>
        </p:spPr>
      </p:sp>
      <p:sp>
        <p:nvSpPr>
          <p:cNvPr id="35840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4058375791"/>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27587D2-95F6-410D-ACBA-0B3D0606F9E6}" type="slidenum">
              <a:rPr lang="en-US"/>
              <a:pPr/>
              <a:t>92</a:t>
            </a:fld>
            <a:endParaRPr lang="en-US"/>
          </a:p>
        </p:txBody>
      </p:sp>
      <p:sp>
        <p:nvSpPr>
          <p:cNvPr id="358402" name="Rectangle 2"/>
          <p:cNvSpPr>
            <a:spLocks noGrp="1" noRot="1" noChangeAspect="1" noChangeArrowheads="1" noTextEdit="1"/>
          </p:cNvSpPr>
          <p:nvPr>
            <p:ph type="sldImg"/>
          </p:nvPr>
        </p:nvSpPr>
        <p:spPr>
          <a:ln/>
        </p:spPr>
      </p:sp>
      <p:sp>
        <p:nvSpPr>
          <p:cNvPr id="35840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9611970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27587D2-95F6-410D-ACBA-0B3D0606F9E6}" type="slidenum">
              <a:rPr lang="en-US"/>
              <a:pPr/>
              <a:t>15</a:t>
            </a:fld>
            <a:endParaRPr lang="en-US"/>
          </a:p>
        </p:txBody>
      </p:sp>
      <p:sp>
        <p:nvSpPr>
          <p:cNvPr id="358402" name="Rectangle 2"/>
          <p:cNvSpPr>
            <a:spLocks noGrp="1" noRot="1" noChangeAspect="1" noChangeArrowheads="1" noTextEdit="1"/>
          </p:cNvSpPr>
          <p:nvPr>
            <p:ph type="sldImg"/>
          </p:nvPr>
        </p:nvSpPr>
        <p:spPr>
          <a:ln/>
        </p:spPr>
      </p:sp>
      <p:sp>
        <p:nvSpPr>
          <p:cNvPr id="35840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89420950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ctrTitle"/>
          </p:nvPr>
        </p:nvSpPr>
        <p:spPr>
          <a:xfrm>
            <a:off x="3095625" y="2924175"/>
            <a:ext cx="6048375" cy="750888"/>
          </a:xfrm>
        </p:spPr>
        <p:txBody>
          <a:bodyPr/>
          <a:lstStyle>
            <a:lvl1pPr>
              <a:defRPr sz="2800" b="1"/>
            </a:lvl1pPr>
          </a:lstStyle>
          <a:p>
            <a:r>
              <a:rPr lang="ru-RU"/>
              <a:t>Click to edit Master title style</a:t>
            </a:r>
          </a:p>
        </p:txBody>
      </p:sp>
      <p:sp>
        <p:nvSpPr>
          <p:cNvPr id="5123" name="Rectangle 3"/>
          <p:cNvSpPr>
            <a:spLocks noGrp="1" noChangeArrowheads="1"/>
          </p:cNvSpPr>
          <p:nvPr>
            <p:ph type="subTitle" idx="1"/>
          </p:nvPr>
        </p:nvSpPr>
        <p:spPr>
          <a:xfrm>
            <a:off x="3095625" y="3644900"/>
            <a:ext cx="6048375" cy="503238"/>
          </a:xfrm>
        </p:spPr>
        <p:txBody>
          <a:bodyPr/>
          <a:lstStyle>
            <a:lvl1pPr marL="0" indent="0">
              <a:buFontTx/>
              <a:buNone/>
              <a:defRPr sz="2400" b="1"/>
            </a:lvl1pPr>
          </a:lstStyle>
          <a:p>
            <a:r>
              <a:rPr lang="ru-RU"/>
              <a:t>Click to edit Master subtitle style</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875463" y="188913"/>
            <a:ext cx="1871662" cy="6264275"/>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1258888" y="188913"/>
            <a:ext cx="5464175" cy="6264275"/>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a:t>Образец заголовка</a:t>
            </a:r>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a:t>Образец текста</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sz="half" idx="1"/>
          </p:nvPr>
        </p:nvSpPr>
        <p:spPr>
          <a:xfrm>
            <a:off x="1258888" y="1125538"/>
            <a:ext cx="3667125" cy="53276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Содержимое 3"/>
          <p:cNvSpPr>
            <a:spLocks noGrp="1"/>
          </p:cNvSpPr>
          <p:nvPr>
            <p:ph sz="half" idx="2"/>
          </p:nvPr>
        </p:nvSpPr>
        <p:spPr>
          <a:xfrm>
            <a:off x="5078413" y="1125538"/>
            <a:ext cx="3668712" cy="53276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lvl1pPr>
              <a:defRPr/>
            </a:lvl1pPr>
          </a:lstStyle>
          <a:p>
            <a:r>
              <a:rPr lang="ru-RU"/>
              <a:t>Образец заголовка</a:t>
            </a:r>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a:t>Образец заголовка</a:t>
            </a:r>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a:t>Образец заголовка</a:t>
            </a:r>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258888" y="188913"/>
            <a:ext cx="7129462" cy="508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ru-RU"/>
              <a:t>Click to edit Master title style</a:t>
            </a:r>
          </a:p>
        </p:txBody>
      </p:sp>
      <p:sp>
        <p:nvSpPr>
          <p:cNvPr id="1027" name="Rectangle 3"/>
          <p:cNvSpPr>
            <a:spLocks noGrp="1" noChangeArrowheads="1"/>
          </p:cNvSpPr>
          <p:nvPr>
            <p:ph type="body" idx="1"/>
          </p:nvPr>
        </p:nvSpPr>
        <p:spPr bwMode="auto">
          <a:xfrm>
            <a:off x="1258888" y="1125538"/>
            <a:ext cx="7488237" cy="53276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ru-RU"/>
              <a:t>Click to edit Master text styles</a:t>
            </a:r>
          </a:p>
          <a:p>
            <a:pPr lvl="2"/>
            <a:r>
              <a:rPr lang="ru-RU"/>
              <a:t>Fifth level</a:t>
            </a:r>
          </a:p>
          <a:p>
            <a:pPr lvl="1"/>
            <a:r>
              <a:rPr lang="ru-RU"/>
              <a:t>Second level</a:t>
            </a:r>
          </a:p>
          <a:p>
            <a:pPr lvl="0"/>
            <a:r>
              <a:rPr lang="ru-RU"/>
              <a:t>Third level</a:t>
            </a:r>
          </a:p>
          <a:p>
            <a:pPr lvl="1"/>
            <a:r>
              <a:rPr lang="ru-RU"/>
              <a:t>Fourth level</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rtl="0" fontAlgn="base">
        <a:spcBef>
          <a:spcPct val="0"/>
        </a:spcBef>
        <a:spcAft>
          <a:spcPct val="0"/>
        </a:spcAft>
        <a:defRPr sz="3200">
          <a:solidFill>
            <a:schemeClr val="bg1"/>
          </a:solidFill>
          <a:latin typeface="+mj-lt"/>
          <a:ea typeface="+mj-ea"/>
          <a:cs typeface="+mj-cs"/>
        </a:defRPr>
      </a:lvl1pPr>
      <a:lvl2pPr algn="l" rtl="0" fontAlgn="base">
        <a:spcBef>
          <a:spcPct val="0"/>
        </a:spcBef>
        <a:spcAft>
          <a:spcPct val="0"/>
        </a:spcAft>
        <a:defRPr sz="3200">
          <a:solidFill>
            <a:schemeClr val="bg1"/>
          </a:solidFill>
          <a:latin typeface="Arial" charset="0"/>
        </a:defRPr>
      </a:lvl2pPr>
      <a:lvl3pPr algn="l" rtl="0" fontAlgn="base">
        <a:spcBef>
          <a:spcPct val="0"/>
        </a:spcBef>
        <a:spcAft>
          <a:spcPct val="0"/>
        </a:spcAft>
        <a:defRPr sz="3200">
          <a:solidFill>
            <a:schemeClr val="bg1"/>
          </a:solidFill>
          <a:latin typeface="Arial" charset="0"/>
        </a:defRPr>
      </a:lvl3pPr>
      <a:lvl4pPr algn="l" rtl="0" fontAlgn="base">
        <a:spcBef>
          <a:spcPct val="0"/>
        </a:spcBef>
        <a:spcAft>
          <a:spcPct val="0"/>
        </a:spcAft>
        <a:defRPr sz="3200">
          <a:solidFill>
            <a:schemeClr val="bg1"/>
          </a:solidFill>
          <a:latin typeface="Arial" charset="0"/>
        </a:defRPr>
      </a:lvl4pPr>
      <a:lvl5pPr algn="l" rtl="0" fontAlgn="base">
        <a:spcBef>
          <a:spcPct val="0"/>
        </a:spcBef>
        <a:spcAft>
          <a:spcPct val="0"/>
        </a:spcAft>
        <a:defRPr sz="3200">
          <a:solidFill>
            <a:schemeClr val="bg1"/>
          </a:solidFill>
          <a:latin typeface="Arial" charset="0"/>
        </a:defRPr>
      </a:lvl5pPr>
      <a:lvl6pPr marL="457200" algn="l" rtl="0" fontAlgn="base">
        <a:spcBef>
          <a:spcPct val="0"/>
        </a:spcBef>
        <a:spcAft>
          <a:spcPct val="0"/>
        </a:spcAft>
        <a:defRPr sz="3200">
          <a:solidFill>
            <a:schemeClr val="bg1"/>
          </a:solidFill>
          <a:latin typeface="Arial" charset="0"/>
        </a:defRPr>
      </a:lvl6pPr>
      <a:lvl7pPr marL="914400" algn="l" rtl="0" fontAlgn="base">
        <a:spcBef>
          <a:spcPct val="0"/>
        </a:spcBef>
        <a:spcAft>
          <a:spcPct val="0"/>
        </a:spcAft>
        <a:defRPr sz="3200">
          <a:solidFill>
            <a:schemeClr val="bg1"/>
          </a:solidFill>
          <a:latin typeface="Arial" charset="0"/>
        </a:defRPr>
      </a:lvl7pPr>
      <a:lvl8pPr marL="1371600" algn="l" rtl="0" fontAlgn="base">
        <a:spcBef>
          <a:spcPct val="0"/>
        </a:spcBef>
        <a:spcAft>
          <a:spcPct val="0"/>
        </a:spcAft>
        <a:defRPr sz="3200">
          <a:solidFill>
            <a:schemeClr val="bg1"/>
          </a:solidFill>
          <a:latin typeface="Arial" charset="0"/>
        </a:defRPr>
      </a:lvl8pPr>
      <a:lvl9pPr marL="1828800" algn="l" rtl="0" fontAlgn="base">
        <a:spcBef>
          <a:spcPct val="0"/>
        </a:spcBef>
        <a:spcAft>
          <a:spcPct val="0"/>
        </a:spcAft>
        <a:defRPr sz="3200">
          <a:solidFill>
            <a:schemeClr val="bg1"/>
          </a:solidFill>
          <a:latin typeface="Arial" charset="0"/>
        </a:defRPr>
      </a:lvl9pPr>
    </p:titleStyle>
    <p:bodyStyle>
      <a:lvl1pPr marL="342900" indent="-342900" algn="l" rtl="0" fontAlgn="base">
        <a:spcBef>
          <a:spcPct val="20000"/>
        </a:spcBef>
        <a:spcAft>
          <a:spcPct val="0"/>
        </a:spcAft>
        <a:buChar char="•"/>
        <a:defRPr sz="2800">
          <a:solidFill>
            <a:schemeClr val="bg1"/>
          </a:solidFill>
          <a:latin typeface="+mn-lt"/>
          <a:ea typeface="+mn-ea"/>
          <a:cs typeface="+mn-cs"/>
        </a:defRPr>
      </a:lvl1pPr>
      <a:lvl2pPr marL="742950" indent="-285750" algn="l" rtl="0" fontAlgn="base">
        <a:spcBef>
          <a:spcPct val="20000"/>
        </a:spcBef>
        <a:spcAft>
          <a:spcPct val="0"/>
        </a:spcAft>
        <a:buChar char="–"/>
        <a:defRPr sz="2400" b="1">
          <a:solidFill>
            <a:schemeClr val="bg1"/>
          </a:solidFill>
          <a:latin typeface="+mn-lt"/>
        </a:defRPr>
      </a:lvl2pPr>
      <a:lvl3pPr marL="1143000" indent="-228600" algn="l" rtl="0" fontAlgn="base">
        <a:spcBef>
          <a:spcPct val="20000"/>
        </a:spcBef>
        <a:spcAft>
          <a:spcPct val="0"/>
        </a:spcAft>
        <a:buChar char="•"/>
        <a:defRPr sz="2400">
          <a:solidFill>
            <a:schemeClr val="bg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gif"/></Relationships>
</file>

<file path=ppt/slides/_rels/slide10.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0.jpg"/></Relationships>
</file>

<file path=ppt/slides/_rels/slide1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1.jpg"/></Relationships>
</file>

<file path=ppt/slides/_rels/slide12.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3.jpg"/></Relationships>
</file>

<file path=ppt/slides/_rels/slide1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4.gif"/></Relationships>
</file>

<file path=ppt/slides/_rels/slide1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8.jpg"/></Relationships>
</file>

<file path=ppt/slides/_rels/slide2.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9.jpg"/></Relationships>
</file>

<file path=ppt/slides/_rels/slide2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0.jpg"/></Relationships>
</file>

<file path=ppt/slides/_rels/slide2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1.jpg"/></Relationships>
</file>

<file path=ppt/slides/_rels/slide2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2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2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4.jpg"/></Relationships>
</file>

<file path=ppt/slides/_rels/slide2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2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26.jpg"/></Relationships>
</file>

<file path=ppt/slides/_rels/slide3.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3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28.jpg"/></Relationships>
</file>

<file path=ppt/slides/_rels/slide32.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29.jpg"/></Relationships>
</file>

<file path=ppt/slides/_rels/slide3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30.jpg"/></Relationships>
</file>

<file path=ppt/slides/_rels/slide3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3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32.jpg"/></Relationships>
</file>

<file path=ppt/slides/_rels/slide3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33.jpeg"/></Relationships>
</file>

<file path=ppt/slides/_rels/slide37.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36.jpg"/><Relationship Id="rId5" Type="http://schemas.openxmlformats.org/officeDocument/2006/relationships/image" Target="../media/image35.jpeg"/><Relationship Id="rId4" Type="http://schemas.openxmlformats.org/officeDocument/2006/relationships/image" Target="../media/image34.jpeg"/></Relationships>
</file>

<file path=ppt/slides/_rels/slide3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4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38.jpg"/></Relationships>
</file>

<file path=ppt/slides/_rels/slide42.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39.jpg"/></Relationships>
</file>

<file path=ppt/slides/_rels/slide43.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4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4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4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43.jpeg"/></Relationships>
</file>

<file path=ppt/slides/_rels/slide52.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52.xml"/><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hyperlink" Target="https://www.choosemyplate.gov/MyPlatePlan" TargetMode="External"/></Relationships>
</file>

<file path=ppt/slides/_rels/slide5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54.xml"/><Relationship Id="rId1" Type="http://schemas.openxmlformats.org/officeDocument/2006/relationships/slideLayout" Target="../slideLayouts/slideLayout2.xml"/><Relationship Id="rId4" Type="http://schemas.openxmlformats.org/officeDocument/2006/relationships/image" Target="../media/image45.jpg"/></Relationships>
</file>

<file path=ppt/slides/_rels/slide61.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55.xm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62.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56.xm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6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58.xml"/><Relationship Id="rId1" Type="http://schemas.openxmlformats.org/officeDocument/2006/relationships/slideLayout" Target="../slideLayouts/slideLayout2.xml"/><Relationship Id="rId4" Type="http://schemas.openxmlformats.org/officeDocument/2006/relationships/image" Target="../media/image48.emf"/></Relationships>
</file>

<file path=ppt/slides/_rels/slide6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9.jpg"/><Relationship Id="rId1" Type="http://schemas.openxmlformats.org/officeDocument/2006/relationships/slideLayout" Target="../slideLayouts/slideLayout6.xml"/><Relationship Id="rId4" Type="http://schemas.openxmlformats.org/officeDocument/2006/relationships/image" Target="../media/image50.jpg"/></Relationships>
</file>

<file path=ppt/slides/_rels/slide6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59.xml"/><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6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60.xml"/><Relationship Id="rId1" Type="http://schemas.openxmlformats.org/officeDocument/2006/relationships/slideLayout" Target="../slideLayouts/slideLayout2.xml"/><Relationship Id="rId4" Type="http://schemas.openxmlformats.org/officeDocument/2006/relationships/image" Target="../media/image52.jpg"/></Relationships>
</file>

<file path=ppt/slides/_rels/slide6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61.xml"/><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6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62.xml"/><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7.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65.xml"/><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7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66.xml"/><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7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67.xml"/><Relationship Id="rId1" Type="http://schemas.openxmlformats.org/officeDocument/2006/relationships/slideLayout" Target="../slideLayouts/slideLayout2.xml"/><Relationship Id="rId4" Type="http://schemas.openxmlformats.org/officeDocument/2006/relationships/image" Target="../media/image58.jpg"/></Relationships>
</file>

<file path=ppt/slides/_rels/slide7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68.xml"/><Relationship Id="rId1" Type="http://schemas.openxmlformats.org/officeDocument/2006/relationships/slideLayout" Target="../slideLayouts/slideLayout2.xml"/><Relationship Id="rId4" Type="http://schemas.openxmlformats.org/officeDocument/2006/relationships/image" Target="../media/image59.jpg"/></Relationships>
</file>

<file path=ppt/slides/_rels/slide76.xml.rels><?xml version="1.0" encoding="UTF-8" standalone="yes"?>
<Relationships xmlns="http://schemas.openxmlformats.org/package/2006/relationships"><Relationship Id="rId3" Type="http://schemas.openxmlformats.org/officeDocument/2006/relationships/notesSlide" Target="../notesSlides/notesSlide69.xml"/><Relationship Id="rId2" Type="http://schemas.openxmlformats.org/officeDocument/2006/relationships/slideLayout" Target="../slideLayouts/slideLayout2.xml"/><Relationship Id="rId1" Type="http://schemas.openxmlformats.org/officeDocument/2006/relationships/video" Target="https://www.youtube.com/embed/aY-jST9htEM" TargetMode="External"/><Relationship Id="rId6" Type="http://schemas.openxmlformats.org/officeDocument/2006/relationships/hyperlink" Target="https://youtu.be/aY-jST9htEM" TargetMode="External"/><Relationship Id="rId5" Type="http://schemas.openxmlformats.org/officeDocument/2006/relationships/image" Target="../media/image60.jpeg"/><Relationship Id="rId4" Type="http://schemas.openxmlformats.org/officeDocument/2006/relationships/image" Target="../media/image9.jpg"/></Relationships>
</file>

<file path=ppt/slides/_rels/slide7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71.xml"/><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gif"/></Relationships>
</file>

<file path=ppt/slides/_rels/slide80.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72.xml"/><Relationship Id="rId1" Type="http://schemas.openxmlformats.org/officeDocument/2006/relationships/slideLayout" Target="../slideLayouts/slideLayout2.xml"/><Relationship Id="rId4" Type="http://schemas.openxmlformats.org/officeDocument/2006/relationships/image" Target="../media/image63.png"/></Relationships>
</file>

<file path=ppt/slides/_rels/slide8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74.xml"/><Relationship Id="rId1" Type="http://schemas.openxmlformats.org/officeDocument/2006/relationships/slideLayout" Target="../slideLayouts/slideLayout2.xml"/><Relationship Id="rId4" Type="http://schemas.openxmlformats.org/officeDocument/2006/relationships/image" Target="../media/image64.jpeg"/></Relationships>
</file>

<file path=ppt/slides/_rels/slide8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75.xml"/><Relationship Id="rId1" Type="http://schemas.openxmlformats.org/officeDocument/2006/relationships/slideLayout" Target="../slideLayouts/slideLayout2.xml"/><Relationship Id="rId4" Type="http://schemas.openxmlformats.org/officeDocument/2006/relationships/image" Target="../media/image65.jpeg"/></Relationships>
</file>

<file path=ppt/slides/_rels/slide8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76.xml"/><Relationship Id="rId1" Type="http://schemas.openxmlformats.org/officeDocument/2006/relationships/slideLayout" Target="../slideLayouts/slideLayout2.xml"/><Relationship Id="rId4" Type="http://schemas.openxmlformats.org/officeDocument/2006/relationships/image" Target="../media/image66.jpeg"/></Relationships>
</file>

<file path=ppt/slides/_rels/slide8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77.xml"/><Relationship Id="rId1" Type="http://schemas.openxmlformats.org/officeDocument/2006/relationships/slideLayout" Target="../slideLayouts/slideLayout2.xml"/><Relationship Id="rId4" Type="http://schemas.openxmlformats.org/officeDocument/2006/relationships/image" Target="../media/image67.jpeg"/></Relationships>
</file>

<file path=ppt/slides/_rels/slide86.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78.xml"/><Relationship Id="rId1" Type="http://schemas.openxmlformats.org/officeDocument/2006/relationships/slideLayout" Target="../slideLayouts/slideLayout2.xml"/><Relationship Id="rId4" Type="http://schemas.openxmlformats.org/officeDocument/2006/relationships/image" Target="../media/image68.png"/></Relationships>
</file>

<file path=ppt/slides/_rels/slide8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hyperlink" Target="https://filestore.scouting.org/filestore/HealthSafety/pdf/680-001_AB.pdf" TargetMode="External"/><Relationship Id="rId3" Type="http://schemas.openxmlformats.org/officeDocument/2006/relationships/image" Target="../media/image4.jpeg"/><Relationship Id="rId7"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90.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4818" name="Rectangle 2"/>
          <p:cNvSpPr>
            <a:spLocks noGrp="1" noChangeArrowheads="1"/>
          </p:cNvSpPr>
          <p:nvPr>
            <p:ph type="ctrTitle"/>
          </p:nvPr>
        </p:nvSpPr>
        <p:spPr>
          <a:xfrm>
            <a:off x="4427984" y="2997200"/>
            <a:ext cx="4393754" cy="863848"/>
          </a:xfrm>
          <a:noFill/>
        </p:spPr>
        <p:txBody>
          <a:bodyPr/>
          <a:lstStyle/>
          <a:p>
            <a:r>
              <a:rPr lang="en-US" dirty="0">
                <a:latin typeface="Tahoma" charset="0"/>
              </a:rPr>
              <a:t>Personal Fitness </a:t>
            </a:r>
            <a:br>
              <a:rPr lang="en-US" dirty="0">
                <a:latin typeface="Tahoma" charset="0"/>
              </a:rPr>
            </a:br>
            <a:r>
              <a:rPr lang="en-US" dirty="0">
                <a:latin typeface="Tahoma" charset="0"/>
              </a:rPr>
              <a:t>Merit Badge</a:t>
            </a:r>
            <a:endParaRPr lang="uk-UA" dirty="0">
              <a:latin typeface="Tahoma" charset="0"/>
            </a:endParaRPr>
          </a:p>
        </p:txBody>
      </p:sp>
      <p:sp>
        <p:nvSpPr>
          <p:cNvPr id="34819" name="Rectangle 3"/>
          <p:cNvSpPr>
            <a:spLocks noGrp="1" noChangeArrowheads="1"/>
          </p:cNvSpPr>
          <p:nvPr>
            <p:ph type="subTitle" idx="1"/>
          </p:nvPr>
        </p:nvSpPr>
        <p:spPr>
          <a:xfrm>
            <a:off x="4432920" y="4077072"/>
            <a:ext cx="3097212" cy="864220"/>
          </a:xfrm>
        </p:spPr>
        <p:txBody>
          <a:bodyPr/>
          <a:lstStyle/>
          <a:p>
            <a:pPr>
              <a:lnSpc>
                <a:spcPct val="90000"/>
              </a:lnSpc>
            </a:pPr>
            <a:r>
              <a:rPr lang="en-US" dirty="0"/>
              <a:t>Troop 344 and 9344</a:t>
            </a:r>
          </a:p>
          <a:p>
            <a:pPr>
              <a:lnSpc>
                <a:spcPct val="90000"/>
              </a:lnSpc>
            </a:pPr>
            <a:r>
              <a:rPr lang="en-US" dirty="0"/>
              <a:t>Pemberville, OH</a:t>
            </a:r>
            <a:endParaRPr lang="uk-UA" dirty="0"/>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40352" y="2997200"/>
            <a:ext cx="914400" cy="93345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277506" name="Rectangle 2"/>
          <p:cNvSpPr>
            <a:spLocks noGrp="1" noChangeArrowheads="1"/>
          </p:cNvSpPr>
          <p:nvPr>
            <p:ph type="title"/>
          </p:nvPr>
        </p:nvSpPr>
        <p:spPr>
          <a:xfrm>
            <a:off x="1908175" y="117475"/>
            <a:ext cx="7056438" cy="719138"/>
          </a:xfrm>
        </p:spPr>
        <p:txBody>
          <a:bodyPr/>
          <a:lstStyle/>
          <a:p>
            <a:r>
              <a:rPr lang="en-US" b="1" dirty="0">
                <a:solidFill>
                  <a:schemeClr val="tx1"/>
                </a:solidFill>
              </a:rPr>
              <a:t>Importance of Physical Exams</a:t>
            </a:r>
          </a:p>
        </p:txBody>
      </p:sp>
      <p:sp>
        <p:nvSpPr>
          <p:cNvPr id="277507" name="Rectangle 3"/>
          <p:cNvSpPr>
            <a:spLocks noGrp="1" noChangeArrowheads="1"/>
          </p:cNvSpPr>
          <p:nvPr>
            <p:ph type="body" idx="1"/>
          </p:nvPr>
        </p:nvSpPr>
        <p:spPr>
          <a:xfrm>
            <a:off x="1908175" y="908050"/>
            <a:ext cx="4097561" cy="5832475"/>
          </a:xfrm>
        </p:spPr>
        <p:txBody>
          <a:bodyPr/>
          <a:lstStyle/>
          <a:p>
            <a:r>
              <a:rPr lang="en-US" sz="2000" dirty="0">
                <a:solidFill>
                  <a:schemeClr val="tx1"/>
                </a:solidFill>
              </a:rPr>
              <a:t>Health examinations are necessary to learn about any possible health problems you may not be aware of.</a:t>
            </a:r>
          </a:p>
          <a:p>
            <a:pPr lvl="1"/>
            <a:r>
              <a:rPr lang="en-US" sz="1600" b="0" dirty="0">
                <a:solidFill>
                  <a:schemeClr val="tx1"/>
                </a:solidFill>
              </a:rPr>
              <a:t>Health issues that are identified early can often be treated.</a:t>
            </a:r>
          </a:p>
          <a:p>
            <a:r>
              <a:rPr lang="en" sz="2000" dirty="0">
                <a:solidFill>
                  <a:schemeClr val="tx1"/>
                </a:solidFill>
              </a:rPr>
              <a:t>Track general health and growth</a:t>
            </a:r>
            <a:r>
              <a:rPr lang="en-US" sz="2000" dirty="0">
                <a:solidFill>
                  <a:schemeClr val="tx1"/>
                </a:solidFill>
              </a:rPr>
              <a:t>.</a:t>
            </a:r>
          </a:p>
          <a:p>
            <a:r>
              <a:rPr lang="en-US" sz="2000" dirty="0">
                <a:solidFill>
                  <a:schemeClr val="tx1"/>
                </a:solidFill>
              </a:rPr>
              <a:t>Preventative health care reduces the risk for diseases, disabilities, and death.</a:t>
            </a:r>
          </a:p>
          <a:p>
            <a:pPr lvl="1"/>
            <a:r>
              <a:rPr lang="en-US" sz="1600" b="0" dirty="0">
                <a:solidFill>
                  <a:schemeClr val="tx1"/>
                </a:solidFill>
              </a:rPr>
              <a:t>Immunizations</a:t>
            </a:r>
          </a:p>
          <a:p>
            <a:pPr lvl="1"/>
            <a:r>
              <a:rPr lang="en-US" sz="1600" b="0" dirty="0">
                <a:solidFill>
                  <a:schemeClr val="tx1"/>
                </a:solidFill>
              </a:rPr>
              <a:t>Diet/exercise recommendation</a:t>
            </a:r>
          </a:p>
          <a:p>
            <a:pPr lvl="1"/>
            <a:r>
              <a:rPr lang="en-US" sz="1600" b="0" dirty="0">
                <a:solidFill>
                  <a:schemeClr val="tx1"/>
                </a:solidFill>
              </a:rPr>
              <a:t>Screen for chronic illness</a:t>
            </a:r>
          </a:p>
          <a:p>
            <a:r>
              <a:rPr lang="en-US" sz="2000" dirty="0">
                <a:solidFill>
                  <a:schemeClr val="tx1"/>
                </a:solidFill>
              </a:rPr>
              <a:t>Patient education and to provide an opportunity to ask questions about your health.</a:t>
            </a:r>
          </a:p>
          <a:p>
            <a:endParaRPr lang="en-US" sz="1600" dirty="0">
              <a:solidFill>
                <a:schemeClr val="tx1"/>
              </a:solidFill>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05736" y="980728"/>
            <a:ext cx="2808312" cy="2808312"/>
          </a:xfrm>
          <a:prstGeom prst="rect">
            <a:avLst/>
          </a:prstGeom>
        </p:spPr>
      </p:pic>
    </p:spTree>
    <p:extLst>
      <p:ext uri="{BB962C8B-B14F-4D97-AF65-F5344CB8AC3E}">
        <p14:creationId xmlns:p14="http://schemas.microsoft.com/office/powerpoint/2010/main" val="10825114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277506" name="Rectangle 2"/>
          <p:cNvSpPr>
            <a:spLocks noGrp="1" noChangeArrowheads="1"/>
          </p:cNvSpPr>
          <p:nvPr>
            <p:ph type="title"/>
          </p:nvPr>
        </p:nvSpPr>
        <p:spPr>
          <a:xfrm>
            <a:off x="1908175" y="117475"/>
            <a:ext cx="7056438" cy="719138"/>
          </a:xfrm>
        </p:spPr>
        <p:txBody>
          <a:bodyPr/>
          <a:lstStyle/>
          <a:p>
            <a:r>
              <a:rPr lang="en-US" sz="2800" b="1" dirty="0">
                <a:solidFill>
                  <a:schemeClr val="tx1"/>
                </a:solidFill>
              </a:rPr>
              <a:t>Preventative Habits to Maintain Health</a:t>
            </a:r>
          </a:p>
        </p:txBody>
      </p:sp>
      <p:sp>
        <p:nvSpPr>
          <p:cNvPr id="277507" name="Rectangle 3"/>
          <p:cNvSpPr>
            <a:spLocks noGrp="1" noChangeArrowheads="1"/>
          </p:cNvSpPr>
          <p:nvPr>
            <p:ph type="body" idx="1"/>
          </p:nvPr>
        </p:nvSpPr>
        <p:spPr>
          <a:xfrm>
            <a:off x="1908175" y="908050"/>
            <a:ext cx="7056438" cy="5832475"/>
          </a:xfrm>
        </p:spPr>
        <p:txBody>
          <a:bodyPr/>
          <a:lstStyle/>
          <a:p>
            <a:r>
              <a:rPr lang="en-US" sz="2000" dirty="0">
                <a:solidFill>
                  <a:schemeClr val="tx1"/>
                </a:solidFill>
              </a:rPr>
              <a:t>The three pillars to maintaining health are physical exercise, nutrition, and sleep. </a:t>
            </a:r>
          </a:p>
          <a:p>
            <a:r>
              <a:rPr lang="en-US" sz="2000" dirty="0">
                <a:solidFill>
                  <a:schemeClr val="tx1"/>
                </a:solidFill>
              </a:rPr>
              <a:t>All three are interconnected.</a:t>
            </a:r>
          </a:p>
          <a:p>
            <a:pPr lvl="1"/>
            <a:r>
              <a:rPr lang="en-US" sz="1600" b="0" dirty="0">
                <a:solidFill>
                  <a:schemeClr val="tx1"/>
                </a:solidFill>
              </a:rPr>
              <a:t>If you don't sleep well, you may not eat well. </a:t>
            </a:r>
          </a:p>
          <a:p>
            <a:pPr lvl="1"/>
            <a:r>
              <a:rPr lang="en-US" sz="1600" b="0" dirty="0">
                <a:solidFill>
                  <a:schemeClr val="tx1"/>
                </a:solidFill>
              </a:rPr>
              <a:t>People get food cravings when they haven’t slept well, and often crave a food with lots of carbohydrates like a cookie. </a:t>
            </a:r>
          </a:p>
          <a:p>
            <a:pPr lvl="1"/>
            <a:r>
              <a:rPr lang="en-US" sz="1600" b="0" dirty="0">
                <a:solidFill>
                  <a:schemeClr val="tx1"/>
                </a:solidFill>
              </a:rPr>
              <a:t>When you are tired, the last thing you want to do is exercise.</a:t>
            </a:r>
          </a:p>
          <a:p>
            <a:pPr lvl="1"/>
            <a:r>
              <a:rPr lang="en-US" sz="1600" b="0" dirty="0">
                <a:solidFill>
                  <a:schemeClr val="tx1"/>
                </a:solidFill>
              </a:rPr>
              <a:t>Not eating well makes it difficult to keep active throughout the day.</a:t>
            </a: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27784" y="3573016"/>
            <a:ext cx="5746957" cy="2880320"/>
          </a:xfrm>
          <a:prstGeom prst="rect">
            <a:avLst/>
          </a:prstGeom>
        </p:spPr>
      </p:pic>
    </p:spTree>
    <p:extLst>
      <p:ext uri="{BB962C8B-B14F-4D97-AF65-F5344CB8AC3E}">
        <p14:creationId xmlns:p14="http://schemas.microsoft.com/office/powerpoint/2010/main" val="1444438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277506" name="Rectangle 2"/>
          <p:cNvSpPr>
            <a:spLocks noGrp="1" noChangeArrowheads="1"/>
          </p:cNvSpPr>
          <p:nvPr>
            <p:ph type="title"/>
          </p:nvPr>
        </p:nvSpPr>
        <p:spPr>
          <a:xfrm>
            <a:off x="1908175" y="117475"/>
            <a:ext cx="7056438" cy="719138"/>
          </a:xfrm>
        </p:spPr>
        <p:txBody>
          <a:bodyPr/>
          <a:lstStyle/>
          <a:p>
            <a:r>
              <a:rPr lang="en-US" b="1" dirty="0">
                <a:solidFill>
                  <a:schemeClr val="tx1"/>
                </a:solidFill>
              </a:rPr>
              <a:t>Benefits of Regular Exercising</a:t>
            </a:r>
          </a:p>
        </p:txBody>
      </p:sp>
      <p:sp>
        <p:nvSpPr>
          <p:cNvPr id="277507" name="Rectangle 3"/>
          <p:cNvSpPr>
            <a:spLocks noGrp="1" noChangeArrowheads="1"/>
          </p:cNvSpPr>
          <p:nvPr>
            <p:ph type="body" idx="1"/>
          </p:nvPr>
        </p:nvSpPr>
        <p:spPr>
          <a:xfrm>
            <a:off x="1908175" y="908050"/>
            <a:ext cx="7056438" cy="5832475"/>
          </a:xfrm>
        </p:spPr>
        <p:txBody>
          <a:bodyPr/>
          <a:lstStyle/>
          <a:p>
            <a:r>
              <a:rPr lang="en-US" sz="2000" b="0" dirty="0">
                <a:solidFill>
                  <a:schemeClr val="tx1"/>
                </a:solidFill>
              </a:rPr>
              <a:t>Exercising </a:t>
            </a:r>
            <a:r>
              <a:rPr lang="pt-BR" sz="2000" b="0" dirty="0">
                <a:solidFill>
                  <a:schemeClr val="tx1"/>
                </a:solidFill>
              </a:rPr>
              <a:t>30-60 minutes daily</a:t>
            </a:r>
            <a:r>
              <a:rPr lang="en-US" sz="2000" b="0" dirty="0">
                <a:solidFill>
                  <a:schemeClr val="tx1"/>
                </a:solidFill>
              </a:rPr>
              <a:t>:</a:t>
            </a:r>
          </a:p>
          <a:p>
            <a:pPr lvl="1"/>
            <a:r>
              <a:rPr lang="en-US" sz="1600" b="0" dirty="0">
                <a:solidFill>
                  <a:schemeClr val="tx1"/>
                </a:solidFill>
              </a:rPr>
              <a:t>Reduces risk of heart disease.</a:t>
            </a:r>
          </a:p>
          <a:p>
            <a:pPr lvl="1"/>
            <a:r>
              <a:rPr lang="en-US" sz="1600" b="0" dirty="0">
                <a:solidFill>
                  <a:schemeClr val="tx1"/>
                </a:solidFill>
              </a:rPr>
              <a:t>Reduces risk of obesity.</a:t>
            </a:r>
          </a:p>
          <a:p>
            <a:pPr lvl="1"/>
            <a:r>
              <a:rPr lang="en-US" sz="1600" b="0" dirty="0">
                <a:solidFill>
                  <a:schemeClr val="tx1"/>
                </a:solidFill>
              </a:rPr>
              <a:t>Reduces risk of diabetes.</a:t>
            </a:r>
          </a:p>
          <a:p>
            <a:pPr lvl="1"/>
            <a:r>
              <a:rPr lang="en-US" sz="1600" b="0" dirty="0">
                <a:solidFill>
                  <a:schemeClr val="tx1"/>
                </a:solidFill>
              </a:rPr>
              <a:t>Makes you feel and perform better.</a:t>
            </a:r>
            <a:endParaRPr lang="pt-BR" sz="1600" b="0" dirty="0">
              <a:solidFill>
                <a:schemeClr val="tx1"/>
              </a:solidFill>
            </a:endParaRPr>
          </a:p>
          <a:p>
            <a:r>
              <a:rPr lang="en-US" sz="2000" dirty="0">
                <a:solidFill>
                  <a:schemeClr val="tx1"/>
                </a:solidFill>
              </a:rPr>
              <a:t>Per the CDC, children and adolescents ages 6 through 17 years should do:</a:t>
            </a:r>
          </a:p>
          <a:p>
            <a:pPr lvl="1"/>
            <a:r>
              <a:rPr lang="en-US" sz="1600" b="0" dirty="0">
                <a:solidFill>
                  <a:schemeClr val="tx1"/>
                </a:solidFill>
              </a:rPr>
              <a:t>1 hour or more of moderate to vigorous aerobic activity per day.</a:t>
            </a:r>
          </a:p>
          <a:p>
            <a:pPr lvl="1"/>
            <a:r>
              <a:rPr lang="en-US" sz="1600" b="0" dirty="0">
                <a:solidFill>
                  <a:schemeClr val="tx1"/>
                </a:solidFill>
              </a:rPr>
              <a:t>Bone strengthening activities (like running or jumping) 3 days/week.</a:t>
            </a:r>
          </a:p>
          <a:p>
            <a:pPr lvl="1"/>
            <a:r>
              <a:rPr lang="en-US" sz="1600" b="0" dirty="0">
                <a:solidFill>
                  <a:schemeClr val="tx1"/>
                </a:solidFill>
              </a:rPr>
              <a:t>Muscle building activities (like climbing or doing push ups) 3 days/week.</a:t>
            </a:r>
          </a:p>
        </p:txBody>
      </p:sp>
      <p:pic>
        <p:nvPicPr>
          <p:cNvPr id="4" name="Picture 3"/>
          <p:cNvPicPr>
            <a:picLocks noChangeAspect="1"/>
          </p:cNvPicPr>
          <p:nvPr/>
        </p:nvPicPr>
        <p:blipFill>
          <a:blip r:embed="rId4"/>
          <a:stretch>
            <a:fillRect/>
          </a:stretch>
        </p:blipFill>
        <p:spPr>
          <a:xfrm>
            <a:off x="2943095" y="4293096"/>
            <a:ext cx="4986598" cy="2372478"/>
          </a:xfrm>
          <a:prstGeom prst="rect">
            <a:avLst/>
          </a:prstGeom>
        </p:spPr>
      </p:pic>
    </p:spTree>
    <p:extLst>
      <p:ext uri="{BB962C8B-B14F-4D97-AF65-F5344CB8AC3E}">
        <p14:creationId xmlns:p14="http://schemas.microsoft.com/office/powerpoint/2010/main" val="11750756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277506" name="Rectangle 2"/>
          <p:cNvSpPr>
            <a:spLocks noGrp="1" noChangeArrowheads="1"/>
          </p:cNvSpPr>
          <p:nvPr>
            <p:ph type="title"/>
          </p:nvPr>
        </p:nvSpPr>
        <p:spPr>
          <a:xfrm>
            <a:off x="1908175" y="117475"/>
            <a:ext cx="7056438" cy="719138"/>
          </a:xfrm>
        </p:spPr>
        <p:txBody>
          <a:bodyPr/>
          <a:lstStyle/>
          <a:p>
            <a:r>
              <a:rPr lang="en-US" b="1" dirty="0">
                <a:solidFill>
                  <a:schemeClr val="tx1"/>
                </a:solidFill>
              </a:rPr>
              <a:t>Benefits of Good Nutrition</a:t>
            </a:r>
          </a:p>
        </p:txBody>
      </p:sp>
      <p:sp>
        <p:nvSpPr>
          <p:cNvPr id="277507" name="Rectangle 3"/>
          <p:cNvSpPr>
            <a:spLocks noGrp="1" noChangeArrowheads="1"/>
          </p:cNvSpPr>
          <p:nvPr>
            <p:ph type="body" idx="1"/>
          </p:nvPr>
        </p:nvSpPr>
        <p:spPr>
          <a:xfrm>
            <a:off x="1908175" y="908050"/>
            <a:ext cx="7056438" cy="5832475"/>
          </a:xfrm>
        </p:spPr>
        <p:txBody>
          <a:bodyPr/>
          <a:lstStyle/>
          <a:p>
            <a:r>
              <a:rPr lang="en-US" sz="2000" dirty="0">
                <a:solidFill>
                  <a:schemeClr val="tx1"/>
                </a:solidFill>
              </a:rPr>
              <a:t>Eat a balanced diet appropriate for lifestyle.</a:t>
            </a:r>
          </a:p>
          <a:p>
            <a:r>
              <a:rPr lang="en-US" sz="2000" b="0" dirty="0">
                <a:solidFill>
                  <a:schemeClr val="tx1"/>
                </a:solidFill>
              </a:rPr>
              <a:t>Per the CDC, the benefits of healthy eating are:</a:t>
            </a:r>
          </a:p>
          <a:p>
            <a:pPr lvl="1"/>
            <a:r>
              <a:rPr lang="en-US" sz="1600" b="0" dirty="0">
                <a:solidFill>
                  <a:schemeClr val="tx1"/>
                </a:solidFill>
              </a:rPr>
              <a:t>May help you live longer.</a:t>
            </a:r>
          </a:p>
          <a:p>
            <a:pPr lvl="1"/>
            <a:r>
              <a:rPr lang="en-US" sz="1600" b="0" dirty="0">
                <a:solidFill>
                  <a:schemeClr val="tx1"/>
                </a:solidFill>
              </a:rPr>
              <a:t>Keeps skin, teeth, and eyes healthy.</a:t>
            </a:r>
          </a:p>
          <a:p>
            <a:pPr lvl="1"/>
            <a:r>
              <a:rPr lang="en-US" sz="1600" b="0" dirty="0">
                <a:solidFill>
                  <a:schemeClr val="tx1"/>
                </a:solidFill>
              </a:rPr>
              <a:t>Supports muscles.</a:t>
            </a:r>
          </a:p>
          <a:p>
            <a:pPr lvl="1"/>
            <a:r>
              <a:rPr lang="en-US" sz="1600" b="0" dirty="0">
                <a:solidFill>
                  <a:schemeClr val="tx1"/>
                </a:solidFill>
              </a:rPr>
              <a:t>Boosts immunity.</a:t>
            </a:r>
          </a:p>
          <a:p>
            <a:pPr lvl="1"/>
            <a:r>
              <a:rPr lang="en-US" sz="1600" b="0" dirty="0">
                <a:solidFill>
                  <a:schemeClr val="tx1"/>
                </a:solidFill>
              </a:rPr>
              <a:t>Strengthens bones.</a:t>
            </a:r>
          </a:p>
          <a:p>
            <a:pPr lvl="1"/>
            <a:r>
              <a:rPr lang="en-US" sz="1600" b="0" dirty="0">
                <a:solidFill>
                  <a:schemeClr val="tx1"/>
                </a:solidFill>
              </a:rPr>
              <a:t>Lowers risk of heart disease, type 2 diabetes, and some cancers.</a:t>
            </a: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59832" y="3573016"/>
            <a:ext cx="4755530" cy="2717446"/>
          </a:xfrm>
          <a:prstGeom prst="rect">
            <a:avLst/>
          </a:prstGeom>
        </p:spPr>
      </p:pic>
    </p:spTree>
    <p:extLst>
      <p:ext uri="{BB962C8B-B14F-4D97-AF65-F5344CB8AC3E}">
        <p14:creationId xmlns:p14="http://schemas.microsoft.com/office/powerpoint/2010/main" val="25488360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277506" name="Rectangle 2"/>
          <p:cNvSpPr>
            <a:spLocks noGrp="1" noChangeArrowheads="1"/>
          </p:cNvSpPr>
          <p:nvPr>
            <p:ph type="title"/>
          </p:nvPr>
        </p:nvSpPr>
        <p:spPr>
          <a:xfrm>
            <a:off x="1908175" y="117475"/>
            <a:ext cx="7056438" cy="719138"/>
          </a:xfrm>
        </p:spPr>
        <p:txBody>
          <a:bodyPr/>
          <a:lstStyle/>
          <a:p>
            <a:r>
              <a:rPr lang="en-US" b="1" dirty="0">
                <a:solidFill>
                  <a:schemeClr val="tx1"/>
                </a:solidFill>
              </a:rPr>
              <a:t>Benefits of Regular Sleep</a:t>
            </a:r>
          </a:p>
        </p:txBody>
      </p:sp>
      <p:sp>
        <p:nvSpPr>
          <p:cNvPr id="277507" name="Rectangle 3"/>
          <p:cNvSpPr>
            <a:spLocks noGrp="1" noChangeArrowheads="1"/>
          </p:cNvSpPr>
          <p:nvPr>
            <p:ph type="body" idx="1"/>
          </p:nvPr>
        </p:nvSpPr>
        <p:spPr>
          <a:xfrm>
            <a:off x="1908175" y="908050"/>
            <a:ext cx="7056438" cy="5832475"/>
          </a:xfrm>
        </p:spPr>
        <p:txBody>
          <a:bodyPr/>
          <a:lstStyle/>
          <a:p>
            <a:r>
              <a:rPr lang="en-US" sz="2000" dirty="0">
                <a:solidFill>
                  <a:schemeClr val="tx1"/>
                </a:solidFill>
              </a:rPr>
              <a:t>Health benefits of sleep:</a:t>
            </a:r>
          </a:p>
          <a:p>
            <a:pPr lvl="1"/>
            <a:r>
              <a:rPr lang="en-US" sz="1600" b="0" dirty="0">
                <a:solidFill>
                  <a:schemeClr val="tx1"/>
                </a:solidFill>
              </a:rPr>
              <a:t>Promotes growth.</a:t>
            </a:r>
          </a:p>
          <a:p>
            <a:pPr lvl="1"/>
            <a:r>
              <a:rPr lang="en-US" sz="1600" b="0" dirty="0">
                <a:solidFill>
                  <a:schemeClr val="tx1"/>
                </a:solidFill>
              </a:rPr>
              <a:t>Helps heart health.</a:t>
            </a:r>
          </a:p>
          <a:p>
            <a:pPr lvl="1"/>
            <a:r>
              <a:rPr lang="en-US" sz="1600" b="0" dirty="0">
                <a:solidFill>
                  <a:schemeClr val="tx1"/>
                </a:solidFill>
              </a:rPr>
              <a:t>Supports weight management.</a:t>
            </a:r>
          </a:p>
          <a:p>
            <a:pPr lvl="1"/>
            <a:r>
              <a:rPr lang="en-US" sz="1600" b="0" dirty="0">
                <a:solidFill>
                  <a:schemeClr val="tx1"/>
                </a:solidFill>
              </a:rPr>
              <a:t>Helps keep your immune system strong.</a:t>
            </a:r>
          </a:p>
          <a:p>
            <a:pPr lvl="1"/>
            <a:r>
              <a:rPr lang="en-US" sz="1600" b="0" dirty="0">
                <a:solidFill>
                  <a:schemeClr val="tx1"/>
                </a:solidFill>
              </a:rPr>
              <a:t>Increases attention span.</a:t>
            </a:r>
          </a:p>
          <a:p>
            <a:pPr lvl="1"/>
            <a:r>
              <a:rPr lang="en-US" sz="1600" b="0" dirty="0">
                <a:solidFill>
                  <a:schemeClr val="tx1"/>
                </a:solidFill>
              </a:rPr>
              <a:t>Boosts memory and learning.</a:t>
            </a:r>
          </a:p>
          <a:p>
            <a:r>
              <a:rPr lang="en-US" sz="2000" dirty="0">
                <a:solidFill>
                  <a:schemeClr val="tx1"/>
                </a:solidFill>
              </a:rPr>
              <a:t>Hours of sleep based on a child’s age:</a:t>
            </a:r>
          </a:p>
          <a:p>
            <a:pPr lvl="1"/>
            <a:r>
              <a:rPr lang="en-US" sz="1600" b="0" dirty="0">
                <a:solidFill>
                  <a:schemeClr val="tx1"/>
                </a:solidFill>
              </a:rPr>
              <a:t>School-aged children: 9-12 hours each night.</a:t>
            </a:r>
          </a:p>
          <a:p>
            <a:pPr lvl="1"/>
            <a:r>
              <a:rPr lang="en-US" sz="1600" b="0" dirty="0">
                <a:solidFill>
                  <a:schemeClr val="tx1"/>
                </a:solidFill>
              </a:rPr>
              <a:t>Teenagers: 8-10 hours each night.</a:t>
            </a: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15816" y="4221088"/>
            <a:ext cx="4383782" cy="2344814"/>
          </a:xfrm>
          <a:prstGeom prst="rect">
            <a:avLst/>
          </a:prstGeom>
        </p:spPr>
      </p:pic>
    </p:spTree>
    <p:extLst>
      <p:ext uri="{BB962C8B-B14F-4D97-AF65-F5344CB8AC3E}">
        <p14:creationId xmlns:p14="http://schemas.microsoft.com/office/powerpoint/2010/main" val="187538165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277506" name="Rectangle 2"/>
          <p:cNvSpPr>
            <a:spLocks noGrp="1" noChangeArrowheads="1"/>
          </p:cNvSpPr>
          <p:nvPr>
            <p:ph type="title"/>
          </p:nvPr>
        </p:nvSpPr>
        <p:spPr>
          <a:xfrm>
            <a:off x="1908175" y="117475"/>
            <a:ext cx="7056438" cy="719138"/>
          </a:xfrm>
        </p:spPr>
        <p:txBody>
          <a:bodyPr/>
          <a:lstStyle/>
          <a:p>
            <a:r>
              <a:rPr lang="en-US" b="1" dirty="0">
                <a:solidFill>
                  <a:schemeClr val="tx1"/>
                </a:solidFill>
              </a:rPr>
              <a:t>Benefits of Regular Sleep</a:t>
            </a:r>
          </a:p>
        </p:txBody>
      </p:sp>
      <p:sp>
        <p:nvSpPr>
          <p:cNvPr id="277507" name="Rectangle 3"/>
          <p:cNvSpPr>
            <a:spLocks noGrp="1" noChangeArrowheads="1"/>
          </p:cNvSpPr>
          <p:nvPr>
            <p:ph type="body" idx="1"/>
          </p:nvPr>
        </p:nvSpPr>
        <p:spPr>
          <a:xfrm>
            <a:off x="1908175" y="908050"/>
            <a:ext cx="7056438" cy="5832475"/>
          </a:xfrm>
        </p:spPr>
        <p:txBody>
          <a:bodyPr/>
          <a:lstStyle/>
          <a:p>
            <a:r>
              <a:rPr lang="en-US" sz="2000" dirty="0">
                <a:solidFill>
                  <a:schemeClr val="tx1"/>
                </a:solidFill>
              </a:rPr>
              <a:t>Tips to help you get a better night sleep:</a:t>
            </a:r>
          </a:p>
          <a:p>
            <a:pPr lvl="1"/>
            <a:r>
              <a:rPr lang="en-US" sz="1600" b="0" dirty="0">
                <a:solidFill>
                  <a:schemeClr val="tx1"/>
                </a:solidFill>
              </a:rPr>
              <a:t>Avoid late-night snacking, sugar, caffeine, and alcohol.</a:t>
            </a:r>
          </a:p>
          <a:p>
            <a:pPr lvl="1"/>
            <a:r>
              <a:rPr lang="en-US" sz="1600" b="0" dirty="0">
                <a:solidFill>
                  <a:schemeClr val="tx1"/>
                </a:solidFill>
              </a:rPr>
              <a:t>Turn off electronics, TVs, and computers two hours before bed. The blue light from these devices causes your brain to stay active. Turning them off a couple hours before bed gives your brain a chance to unwind and get ready for sleep.</a:t>
            </a:r>
          </a:p>
          <a:p>
            <a:pPr lvl="1"/>
            <a:r>
              <a:rPr lang="en-US" sz="1600" b="0" dirty="0">
                <a:solidFill>
                  <a:schemeClr val="tx1"/>
                </a:solidFill>
              </a:rPr>
              <a:t>Store all digital devices (e.g., smartphone, tablet, laptop, etc.) in an area of the house other than the bedrooms.</a:t>
            </a:r>
          </a:p>
          <a:p>
            <a:pPr lvl="1"/>
            <a:r>
              <a:rPr lang="en-US" sz="1600" b="0" dirty="0">
                <a:solidFill>
                  <a:schemeClr val="tx1"/>
                </a:solidFill>
              </a:rPr>
              <a:t>Sleep in a dark room because light stimulates our brains.</a:t>
            </a:r>
          </a:p>
          <a:p>
            <a:pPr lvl="1"/>
            <a:r>
              <a:rPr lang="en-US" sz="1600" b="0" dirty="0">
                <a:solidFill>
                  <a:schemeClr val="tx1"/>
                </a:solidFill>
              </a:rPr>
              <a:t>Use an alarm clock rather than your smartphone or tablet as a wakeup device.</a:t>
            </a:r>
          </a:p>
          <a:p>
            <a:pPr lvl="1"/>
            <a:r>
              <a:rPr lang="en-US" sz="1600" b="0" dirty="0">
                <a:solidFill>
                  <a:schemeClr val="tx1"/>
                </a:solidFill>
              </a:rPr>
              <a:t>Keep room temperatures on the cooler side – ideally low to mid-60s.</a:t>
            </a:r>
          </a:p>
          <a:p>
            <a:pPr lvl="1"/>
            <a:r>
              <a:rPr lang="en-US" sz="1600" b="0" dirty="0">
                <a:solidFill>
                  <a:schemeClr val="tx1"/>
                </a:solidFill>
              </a:rPr>
              <a:t>Aim for a consistent bedtime routine and sleep schedule to help your body stay on a regular track. Find a good time for you to go to sleep every night and wake up at the same time every morning. It’s also important to keep that same schedule even on the weekends.</a:t>
            </a:r>
          </a:p>
        </p:txBody>
      </p:sp>
    </p:spTree>
    <p:extLst>
      <p:ext uri="{BB962C8B-B14F-4D97-AF65-F5344CB8AC3E}">
        <p14:creationId xmlns:p14="http://schemas.microsoft.com/office/powerpoint/2010/main" val="36990150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277506" name="Rectangle 2"/>
          <p:cNvSpPr>
            <a:spLocks noGrp="1" noChangeArrowheads="1"/>
          </p:cNvSpPr>
          <p:nvPr>
            <p:ph type="title"/>
          </p:nvPr>
        </p:nvSpPr>
        <p:spPr>
          <a:xfrm>
            <a:off x="1908175" y="117475"/>
            <a:ext cx="7056438" cy="719138"/>
          </a:xfrm>
        </p:spPr>
        <p:txBody>
          <a:bodyPr/>
          <a:lstStyle/>
          <a:p>
            <a:r>
              <a:rPr lang="en-US" sz="3000" b="1" dirty="0">
                <a:solidFill>
                  <a:schemeClr val="tx1"/>
                </a:solidFill>
              </a:rPr>
              <a:t>Other Habits for Good Health</a:t>
            </a:r>
          </a:p>
        </p:txBody>
      </p:sp>
      <p:sp>
        <p:nvSpPr>
          <p:cNvPr id="277507" name="Rectangle 3"/>
          <p:cNvSpPr>
            <a:spLocks noGrp="1" noChangeArrowheads="1"/>
          </p:cNvSpPr>
          <p:nvPr>
            <p:ph type="body" idx="1"/>
          </p:nvPr>
        </p:nvSpPr>
        <p:spPr>
          <a:xfrm>
            <a:off x="1908176" y="908050"/>
            <a:ext cx="3564558" cy="5832475"/>
          </a:xfrm>
        </p:spPr>
        <p:txBody>
          <a:bodyPr/>
          <a:lstStyle/>
          <a:p>
            <a:r>
              <a:rPr lang="en-US" sz="2000" dirty="0">
                <a:solidFill>
                  <a:schemeClr val="tx1"/>
                </a:solidFill>
              </a:rPr>
              <a:t>Hygiene/Body Care</a:t>
            </a:r>
          </a:p>
          <a:p>
            <a:pPr lvl="1"/>
            <a:r>
              <a:rPr lang="en-US" sz="1600" b="0" dirty="0">
                <a:solidFill>
                  <a:schemeClr val="tx1"/>
                </a:solidFill>
              </a:rPr>
              <a:t>Bathe regularly. </a:t>
            </a:r>
          </a:p>
          <a:p>
            <a:pPr lvl="1"/>
            <a:r>
              <a:rPr lang="en-US" sz="1600" b="0" dirty="0">
                <a:solidFill>
                  <a:schemeClr val="tx1"/>
                </a:solidFill>
              </a:rPr>
              <a:t>Use deodorant/antiperspirant.</a:t>
            </a:r>
          </a:p>
          <a:p>
            <a:pPr lvl="1"/>
            <a:r>
              <a:rPr lang="en-US" sz="1600" b="0" dirty="0">
                <a:solidFill>
                  <a:schemeClr val="tx1"/>
                </a:solidFill>
              </a:rPr>
              <a:t>Wash hands frequently, especially after bathroom use, before handling food, and after handling animals.</a:t>
            </a:r>
          </a:p>
        </p:txBody>
      </p:sp>
      <p:pic>
        <p:nvPicPr>
          <p:cNvPr id="3" name="Picture 2"/>
          <p:cNvPicPr>
            <a:picLocks noChangeAspect="1"/>
          </p:cNvPicPr>
          <p:nvPr/>
        </p:nvPicPr>
        <p:blipFill>
          <a:blip r:embed="rId4"/>
          <a:stretch>
            <a:fillRect/>
          </a:stretch>
        </p:blipFill>
        <p:spPr>
          <a:xfrm>
            <a:off x="5436394" y="908050"/>
            <a:ext cx="3491880" cy="2327920"/>
          </a:xfrm>
          <a:prstGeom prst="rect">
            <a:avLst/>
          </a:prstGeom>
        </p:spPr>
      </p:pic>
      <p:sp>
        <p:nvSpPr>
          <p:cNvPr id="6" name="Rectangle 3"/>
          <p:cNvSpPr txBox="1">
            <a:spLocks noChangeArrowheads="1"/>
          </p:cNvSpPr>
          <p:nvPr/>
        </p:nvSpPr>
        <p:spPr bwMode="auto">
          <a:xfrm>
            <a:off x="1908175" y="3140968"/>
            <a:ext cx="7048679" cy="336138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har char="•"/>
              <a:defRPr sz="2800">
                <a:solidFill>
                  <a:schemeClr val="bg1"/>
                </a:solidFill>
                <a:latin typeface="+mn-lt"/>
                <a:ea typeface="+mn-ea"/>
                <a:cs typeface="+mn-cs"/>
              </a:defRPr>
            </a:lvl1pPr>
            <a:lvl2pPr marL="742950" indent="-285750" algn="l" rtl="0" fontAlgn="base">
              <a:spcBef>
                <a:spcPct val="20000"/>
              </a:spcBef>
              <a:spcAft>
                <a:spcPct val="0"/>
              </a:spcAft>
              <a:buChar char="–"/>
              <a:defRPr sz="2400" b="1">
                <a:solidFill>
                  <a:schemeClr val="bg1"/>
                </a:solidFill>
                <a:latin typeface="+mn-lt"/>
              </a:defRPr>
            </a:lvl2pPr>
            <a:lvl3pPr marL="1143000" indent="-228600" algn="l" rtl="0" fontAlgn="base">
              <a:spcBef>
                <a:spcPct val="20000"/>
              </a:spcBef>
              <a:spcAft>
                <a:spcPct val="0"/>
              </a:spcAft>
              <a:buChar char="•"/>
              <a:defRPr sz="2400">
                <a:solidFill>
                  <a:schemeClr val="bg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lvl="1"/>
            <a:r>
              <a:rPr lang="en-US" sz="1600" b="0" kern="0" dirty="0">
                <a:solidFill>
                  <a:schemeClr val="tx1"/>
                </a:solidFill>
              </a:rPr>
              <a:t>Use sunscreen.</a:t>
            </a:r>
          </a:p>
          <a:p>
            <a:pPr lvl="2"/>
            <a:r>
              <a:rPr lang="en-US" sz="1600" kern="0" dirty="0">
                <a:solidFill>
                  <a:schemeClr val="tx1"/>
                </a:solidFill>
              </a:rPr>
              <a:t>SPF 30+ daily, especially for your face.</a:t>
            </a:r>
          </a:p>
          <a:p>
            <a:pPr lvl="1"/>
            <a:r>
              <a:rPr lang="en-US" sz="1600" b="0" kern="0" dirty="0">
                <a:solidFill>
                  <a:schemeClr val="tx1"/>
                </a:solidFill>
              </a:rPr>
              <a:t>Avoid close contact with visibly ill people.</a:t>
            </a:r>
          </a:p>
          <a:p>
            <a:pPr lvl="1"/>
            <a:r>
              <a:rPr lang="en-US" sz="1600" b="0" kern="0" dirty="0">
                <a:solidFill>
                  <a:schemeClr val="tx1"/>
                </a:solidFill>
              </a:rPr>
              <a:t>Cover your mouth when sneezing/coughing.</a:t>
            </a:r>
          </a:p>
          <a:p>
            <a:r>
              <a:rPr lang="en-US" sz="2000" kern="0" dirty="0">
                <a:solidFill>
                  <a:schemeClr val="tx1"/>
                </a:solidFill>
              </a:rPr>
              <a:t>Eyes</a:t>
            </a:r>
          </a:p>
          <a:p>
            <a:pPr lvl="1"/>
            <a:r>
              <a:rPr lang="en-US" sz="1600" b="0" kern="0" dirty="0">
                <a:solidFill>
                  <a:schemeClr val="tx1"/>
                </a:solidFill>
              </a:rPr>
              <a:t>Schedule an annual eye exam.</a:t>
            </a:r>
          </a:p>
          <a:p>
            <a:pPr lvl="1"/>
            <a:r>
              <a:rPr lang="en-US" sz="1600" b="0" kern="0" dirty="0">
                <a:solidFill>
                  <a:schemeClr val="tx1"/>
                </a:solidFill>
              </a:rPr>
              <a:t>Protect your eyes by wearing safety glasses when necessary. </a:t>
            </a:r>
          </a:p>
          <a:p>
            <a:r>
              <a:rPr lang="en-US" sz="2000" kern="0" dirty="0">
                <a:solidFill>
                  <a:schemeClr val="tx1"/>
                </a:solidFill>
              </a:rPr>
              <a:t>Ears</a:t>
            </a:r>
          </a:p>
          <a:p>
            <a:pPr lvl="1"/>
            <a:r>
              <a:rPr lang="en-US" sz="1600" b="0" kern="0" dirty="0">
                <a:solidFill>
                  <a:schemeClr val="tx1"/>
                </a:solidFill>
              </a:rPr>
              <a:t>Listen to music at reasonable volume.</a:t>
            </a:r>
          </a:p>
          <a:p>
            <a:pPr lvl="1"/>
            <a:r>
              <a:rPr lang="en-US" sz="1600" b="0" kern="0" dirty="0">
                <a:solidFill>
                  <a:schemeClr val="tx1"/>
                </a:solidFill>
              </a:rPr>
              <a:t>Wear ear protection when around noisy equipment and firing ranges.</a:t>
            </a:r>
          </a:p>
        </p:txBody>
      </p:sp>
    </p:spTree>
    <p:extLst>
      <p:ext uri="{BB962C8B-B14F-4D97-AF65-F5344CB8AC3E}">
        <p14:creationId xmlns:p14="http://schemas.microsoft.com/office/powerpoint/2010/main" val="8546070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277506" name="Rectangle 2"/>
          <p:cNvSpPr>
            <a:spLocks noGrp="1" noChangeArrowheads="1"/>
          </p:cNvSpPr>
          <p:nvPr>
            <p:ph type="title"/>
          </p:nvPr>
        </p:nvSpPr>
        <p:spPr>
          <a:xfrm>
            <a:off x="1908175" y="117475"/>
            <a:ext cx="7056438" cy="719138"/>
          </a:xfrm>
        </p:spPr>
        <p:txBody>
          <a:bodyPr/>
          <a:lstStyle/>
          <a:p>
            <a:r>
              <a:rPr lang="en-US" sz="3000" b="1" dirty="0">
                <a:solidFill>
                  <a:schemeClr val="tx1"/>
                </a:solidFill>
              </a:rPr>
              <a:t>Use of Tobacco</a:t>
            </a:r>
          </a:p>
        </p:txBody>
      </p:sp>
      <p:sp>
        <p:nvSpPr>
          <p:cNvPr id="277507" name="Rectangle 3"/>
          <p:cNvSpPr>
            <a:spLocks noGrp="1" noChangeArrowheads="1"/>
          </p:cNvSpPr>
          <p:nvPr>
            <p:ph type="body" idx="1"/>
          </p:nvPr>
        </p:nvSpPr>
        <p:spPr>
          <a:xfrm>
            <a:off x="1908175" y="908050"/>
            <a:ext cx="6984305" cy="5832475"/>
          </a:xfrm>
        </p:spPr>
        <p:txBody>
          <a:bodyPr/>
          <a:lstStyle/>
          <a:p>
            <a:r>
              <a:rPr lang="en-US" sz="2000" dirty="0">
                <a:solidFill>
                  <a:schemeClr val="tx1"/>
                </a:solidFill>
              </a:rPr>
              <a:t>Smoking triples risk of developing cardiovascular disease</a:t>
            </a:r>
          </a:p>
          <a:p>
            <a:pPr lvl="1"/>
            <a:r>
              <a:rPr lang="en-US" sz="1600" b="0" dirty="0">
                <a:solidFill>
                  <a:schemeClr val="tx1"/>
                </a:solidFill>
              </a:rPr>
              <a:t>Heart disease</a:t>
            </a:r>
          </a:p>
          <a:p>
            <a:pPr lvl="1"/>
            <a:r>
              <a:rPr lang="en-US" sz="1600" b="0" dirty="0">
                <a:solidFill>
                  <a:schemeClr val="tx1"/>
                </a:solidFill>
              </a:rPr>
              <a:t>Stroke</a:t>
            </a:r>
          </a:p>
          <a:p>
            <a:r>
              <a:rPr lang="en-US" sz="2000" dirty="0">
                <a:solidFill>
                  <a:schemeClr val="tx1"/>
                </a:solidFill>
              </a:rPr>
              <a:t>Smoking increases risk of many cancers:</a:t>
            </a:r>
          </a:p>
          <a:p>
            <a:pPr lvl="1"/>
            <a:r>
              <a:rPr lang="en-US" sz="1600" b="0" dirty="0">
                <a:solidFill>
                  <a:schemeClr val="tx1"/>
                </a:solidFill>
              </a:rPr>
              <a:t>Mouth</a:t>
            </a:r>
          </a:p>
          <a:p>
            <a:pPr lvl="1"/>
            <a:r>
              <a:rPr lang="en-US" sz="1600" b="0" dirty="0">
                <a:solidFill>
                  <a:schemeClr val="tx1"/>
                </a:solidFill>
              </a:rPr>
              <a:t>Larynx</a:t>
            </a:r>
          </a:p>
          <a:p>
            <a:pPr lvl="1"/>
            <a:r>
              <a:rPr lang="en-US" sz="1600" b="0" dirty="0">
                <a:solidFill>
                  <a:schemeClr val="tx1"/>
                </a:solidFill>
              </a:rPr>
              <a:t>Lungs</a:t>
            </a:r>
          </a:p>
          <a:p>
            <a:pPr lvl="1"/>
            <a:r>
              <a:rPr lang="en-US" sz="1600" b="0" dirty="0">
                <a:solidFill>
                  <a:schemeClr val="tx1"/>
                </a:solidFill>
              </a:rPr>
              <a:t>Kidneys</a:t>
            </a:r>
          </a:p>
          <a:p>
            <a:pPr lvl="1"/>
            <a:r>
              <a:rPr lang="en-US" sz="1600" b="0" dirty="0">
                <a:solidFill>
                  <a:schemeClr val="tx1"/>
                </a:solidFill>
              </a:rPr>
              <a:t>Leukemia</a:t>
            </a:r>
          </a:p>
          <a:p>
            <a:pPr lvl="1"/>
            <a:r>
              <a:rPr lang="en-US" sz="1600" b="0" dirty="0">
                <a:solidFill>
                  <a:schemeClr val="tx1"/>
                </a:solidFill>
              </a:rPr>
              <a:t>Many others</a:t>
            </a:r>
          </a:p>
          <a:p>
            <a:r>
              <a:rPr lang="en-US" sz="2000" dirty="0">
                <a:solidFill>
                  <a:schemeClr val="tx1"/>
                </a:solidFill>
              </a:rPr>
              <a:t>Stopping can be extremely difficult</a:t>
            </a:r>
          </a:p>
          <a:p>
            <a:pPr lvl="1"/>
            <a:r>
              <a:rPr lang="en-US" sz="1600" b="0" dirty="0">
                <a:solidFill>
                  <a:schemeClr val="tx1"/>
                </a:solidFill>
              </a:rPr>
              <a:t>Nicotine is a highly addictive drug</a:t>
            </a:r>
          </a:p>
          <a:p>
            <a:pPr lvl="1"/>
            <a:r>
              <a:rPr lang="en-US" sz="1600" b="0" dirty="0">
                <a:solidFill>
                  <a:schemeClr val="tx1"/>
                </a:solidFill>
              </a:rPr>
              <a:t>Stopping can lead to painful withdrawals</a:t>
            </a:r>
          </a:p>
          <a:p>
            <a:r>
              <a:rPr lang="en-US" sz="2000" dirty="0">
                <a:solidFill>
                  <a:schemeClr val="tx1"/>
                </a:solidFill>
              </a:rPr>
              <a:t>Best never to start tobacco use in the first place</a:t>
            </a:r>
          </a:p>
        </p:txBody>
      </p:sp>
      <p:pic>
        <p:nvPicPr>
          <p:cNvPr id="3" name="Picture 2"/>
          <p:cNvPicPr>
            <a:picLocks noChangeAspect="1"/>
          </p:cNvPicPr>
          <p:nvPr/>
        </p:nvPicPr>
        <p:blipFill rotWithShape="1">
          <a:blip r:embed="rId4"/>
          <a:srcRect t="14091"/>
          <a:stretch/>
        </p:blipFill>
        <p:spPr>
          <a:xfrm>
            <a:off x="6444208" y="2348880"/>
            <a:ext cx="2448272" cy="2103298"/>
          </a:xfrm>
          <a:prstGeom prst="rect">
            <a:avLst/>
          </a:prstGeom>
        </p:spPr>
      </p:pic>
    </p:spTree>
    <p:extLst>
      <p:ext uri="{BB962C8B-B14F-4D97-AF65-F5344CB8AC3E}">
        <p14:creationId xmlns:p14="http://schemas.microsoft.com/office/powerpoint/2010/main" val="87391014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277506" name="Rectangle 2"/>
          <p:cNvSpPr>
            <a:spLocks noGrp="1" noChangeArrowheads="1"/>
          </p:cNvSpPr>
          <p:nvPr>
            <p:ph type="title"/>
          </p:nvPr>
        </p:nvSpPr>
        <p:spPr>
          <a:xfrm>
            <a:off x="1908175" y="117475"/>
            <a:ext cx="7056438" cy="719138"/>
          </a:xfrm>
        </p:spPr>
        <p:txBody>
          <a:bodyPr/>
          <a:lstStyle/>
          <a:p>
            <a:r>
              <a:rPr lang="en-US" sz="3000" b="1" dirty="0">
                <a:solidFill>
                  <a:schemeClr val="tx1"/>
                </a:solidFill>
              </a:rPr>
              <a:t>Use of Alcohol</a:t>
            </a:r>
          </a:p>
        </p:txBody>
      </p:sp>
      <p:sp>
        <p:nvSpPr>
          <p:cNvPr id="277507" name="Rectangle 3"/>
          <p:cNvSpPr>
            <a:spLocks noGrp="1" noChangeArrowheads="1"/>
          </p:cNvSpPr>
          <p:nvPr>
            <p:ph type="body" idx="1"/>
          </p:nvPr>
        </p:nvSpPr>
        <p:spPr>
          <a:xfrm>
            <a:off x="1908175" y="908050"/>
            <a:ext cx="7056438" cy="5832475"/>
          </a:xfrm>
        </p:spPr>
        <p:txBody>
          <a:bodyPr/>
          <a:lstStyle/>
          <a:p>
            <a:r>
              <a:rPr lang="en-US" sz="2000" dirty="0">
                <a:solidFill>
                  <a:schemeClr val="tx1"/>
                </a:solidFill>
              </a:rPr>
              <a:t>Alcohol is a powerful depressant and impairs:</a:t>
            </a:r>
          </a:p>
          <a:p>
            <a:pPr lvl="1"/>
            <a:r>
              <a:rPr lang="en-US" sz="1600" b="0" dirty="0">
                <a:solidFill>
                  <a:schemeClr val="tx1"/>
                </a:solidFill>
              </a:rPr>
              <a:t>Judgement</a:t>
            </a:r>
          </a:p>
          <a:p>
            <a:pPr lvl="1"/>
            <a:r>
              <a:rPr lang="en-US" sz="1600" b="0" dirty="0">
                <a:solidFill>
                  <a:schemeClr val="tx1"/>
                </a:solidFill>
              </a:rPr>
              <a:t>Reflexes and coordination</a:t>
            </a:r>
          </a:p>
          <a:p>
            <a:pPr lvl="1"/>
            <a:r>
              <a:rPr lang="en-US" sz="1600" b="0" dirty="0">
                <a:solidFill>
                  <a:schemeClr val="tx1"/>
                </a:solidFill>
              </a:rPr>
              <a:t>Vision</a:t>
            </a:r>
          </a:p>
          <a:p>
            <a:pPr lvl="1"/>
            <a:r>
              <a:rPr lang="en-US" sz="1600" b="0" dirty="0">
                <a:solidFill>
                  <a:schemeClr val="tx1"/>
                </a:solidFill>
              </a:rPr>
              <a:t>Hearing</a:t>
            </a:r>
          </a:p>
          <a:p>
            <a:pPr lvl="1"/>
            <a:endParaRPr lang="en-US" sz="1600" b="0" dirty="0">
              <a:solidFill>
                <a:schemeClr val="tx1"/>
              </a:solidFill>
            </a:endParaRPr>
          </a:p>
          <a:p>
            <a:pPr lvl="1"/>
            <a:endParaRPr lang="en-US" sz="1600" b="0" dirty="0">
              <a:solidFill>
                <a:schemeClr val="tx1"/>
              </a:solidFill>
            </a:endParaRPr>
          </a:p>
          <a:p>
            <a:pPr lvl="1"/>
            <a:endParaRPr lang="en-US" sz="1600" b="0" dirty="0">
              <a:solidFill>
                <a:schemeClr val="tx1"/>
              </a:solidFill>
            </a:endParaRPr>
          </a:p>
          <a:p>
            <a:r>
              <a:rPr lang="en-US" sz="2000" dirty="0">
                <a:solidFill>
                  <a:schemeClr val="tx1"/>
                </a:solidFill>
              </a:rPr>
              <a:t>Alcohol use among youth associated with:</a:t>
            </a:r>
          </a:p>
          <a:p>
            <a:pPr lvl="1"/>
            <a:r>
              <a:rPr lang="en-US" sz="1600" b="0" dirty="0">
                <a:solidFill>
                  <a:schemeClr val="tx1"/>
                </a:solidFill>
              </a:rPr>
              <a:t>Depression and suicide</a:t>
            </a:r>
          </a:p>
          <a:p>
            <a:pPr lvl="1"/>
            <a:r>
              <a:rPr lang="en-US" sz="1600" b="0" dirty="0">
                <a:solidFill>
                  <a:schemeClr val="tx1"/>
                </a:solidFill>
              </a:rPr>
              <a:t>Cirrhosis of liver</a:t>
            </a:r>
          </a:p>
          <a:p>
            <a:pPr lvl="1"/>
            <a:r>
              <a:rPr lang="en-US" sz="1600" b="0" dirty="0">
                <a:solidFill>
                  <a:schemeClr val="tx1"/>
                </a:solidFill>
              </a:rPr>
              <a:t>Pancreatitis</a:t>
            </a:r>
          </a:p>
          <a:p>
            <a:pPr lvl="1"/>
            <a:r>
              <a:rPr lang="en-US" sz="1600" b="0" dirty="0">
                <a:solidFill>
                  <a:schemeClr val="tx1"/>
                </a:solidFill>
              </a:rPr>
              <a:t>Stroke</a:t>
            </a:r>
          </a:p>
          <a:p>
            <a:pPr lvl="1"/>
            <a:r>
              <a:rPr lang="en-US" sz="1600" b="0" dirty="0">
                <a:solidFill>
                  <a:schemeClr val="tx1"/>
                </a:solidFill>
              </a:rPr>
              <a:t>Some cancers</a:t>
            </a:r>
          </a:p>
        </p:txBody>
      </p:sp>
      <p:pic>
        <p:nvPicPr>
          <p:cNvPr id="3" name="Picture 2"/>
          <p:cNvPicPr>
            <a:picLocks noChangeAspect="1"/>
          </p:cNvPicPr>
          <p:nvPr/>
        </p:nvPicPr>
        <p:blipFill>
          <a:blip r:embed="rId4"/>
          <a:stretch>
            <a:fillRect/>
          </a:stretch>
        </p:blipFill>
        <p:spPr>
          <a:xfrm>
            <a:off x="5441830" y="1412776"/>
            <a:ext cx="3200355" cy="1800200"/>
          </a:xfrm>
          <a:prstGeom prst="rect">
            <a:avLst/>
          </a:prstGeom>
        </p:spPr>
      </p:pic>
    </p:spTree>
    <p:extLst>
      <p:ext uri="{BB962C8B-B14F-4D97-AF65-F5344CB8AC3E}">
        <p14:creationId xmlns:p14="http://schemas.microsoft.com/office/powerpoint/2010/main" val="1218005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277506" name="Rectangle 2"/>
          <p:cNvSpPr>
            <a:spLocks noGrp="1" noChangeArrowheads="1"/>
          </p:cNvSpPr>
          <p:nvPr>
            <p:ph type="title"/>
          </p:nvPr>
        </p:nvSpPr>
        <p:spPr>
          <a:xfrm>
            <a:off x="1908175" y="117475"/>
            <a:ext cx="7056438" cy="719138"/>
          </a:xfrm>
        </p:spPr>
        <p:txBody>
          <a:bodyPr/>
          <a:lstStyle/>
          <a:p>
            <a:r>
              <a:rPr lang="en-US" sz="3000" b="1" dirty="0">
                <a:solidFill>
                  <a:schemeClr val="tx1"/>
                </a:solidFill>
              </a:rPr>
              <a:t>Use of Steroids</a:t>
            </a:r>
          </a:p>
        </p:txBody>
      </p:sp>
      <p:sp>
        <p:nvSpPr>
          <p:cNvPr id="277507" name="Rectangle 3"/>
          <p:cNvSpPr>
            <a:spLocks noGrp="1" noChangeArrowheads="1"/>
          </p:cNvSpPr>
          <p:nvPr>
            <p:ph type="body" idx="1"/>
          </p:nvPr>
        </p:nvSpPr>
        <p:spPr>
          <a:xfrm>
            <a:off x="1908175" y="908050"/>
            <a:ext cx="7056438" cy="5832475"/>
          </a:xfrm>
        </p:spPr>
        <p:txBody>
          <a:bodyPr/>
          <a:lstStyle/>
          <a:p>
            <a:r>
              <a:rPr lang="en-US" sz="2000" dirty="0">
                <a:solidFill>
                  <a:schemeClr val="tx1"/>
                </a:solidFill>
              </a:rPr>
              <a:t>Anabolic steroids can cause severe, long-lasting, and in some cases, irreversible damage. </a:t>
            </a:r>
          </a:p>
          <a:p>
            <a:r>
              <a:rPr lang="en-US" sz="2000" dirty="0">
                <a:solidFill>
                  <a:schemeClr val="tx1"/>
                </a:solidFill>
              </a:rPr>
              <a:t>They can lead to:</a:t>
            </a:r>
          </a:p>
          <a:p>
            <a:pPr lvl="1"/>
            <a:r>
              <a:rPr lang="en-US" sz="1600" b="0" dirty="0">
                <a:solidFill>
                  <a:schemeClr val="tx1"/>
                </a:solidFill>
              </a:rPr>
              <a:t>Early heart attacks.</a:t>
            </a:r>
          </a:p>
          <a:p>
            <a:pPr lvl="1"/>
            <a:r>
              <a:rPr lang="en-US" sz="1600" b="0" dirty="0">
                <a:solidFill>
                  <a:schemeClr val="tx1"/>
                </a:solidFill>
              </a:rPr>
              <a:t>Strokes.</a:t>
            </a:r>
          </a:p>
          <a:p>
            <a:pPr lvl="1"/>
            <a:r>
              <a:rPr lang="en-US" sz="1600" b="0" dirty="0">
                <a:solidFill>
                  <a:schemeClr val="tx1"/>
                </a:solidFill>
              </a:rPr>
              <a:t>Liver damage and tumors.</a:t>
            </a:r>
          </a:p>
          <a:p>
            <a:pPr lvl="1"/>
            <a:r>
              <a:rPr lang="en-US" sz="1600" b="0" dirty="0">
                <a:solidFill>
                  <a:schemeClr val="tx1"/>
                </a:solidFill>
              </a:rPr>
              <a:t>Kidney failure.</a:t>
            </a:r>
          </a:p>
          <a:p>
            <a:pPr lvl="1"/>
            <a:r>
              <a:rPr lang="en-US" sz="1600" b="0" dirty="0">
                <a:solidFill>
                  <a:schemeClr val="tx1"/>
                </a:solidFill>
              </a:rPr>
              <a:t>An increase in acne.</a:t>
            </a:r>
          </a:p>
          <a:p>
            <a:pPr lvl="1"/>
            <a:r>
              <a:rPr lang="en-US" sz="1600" b="0" dirty="0">
                <a:solidFill>
                  <a:schemeClr val="tx1"/>
                </a:solidFill>
              </a:rPr>
              <a:t>Rapid weight gain.</a:t>
            </a:r>
          </a:p>
          <a:p>
            <a:pPr lvl="1"/>
            <a:r>
              <a:rPr lang="en-US" sz="1600" b="0" dirty="0">
                <a:solidFill>
                  <a:schemeClr val="tx1"/>
                </a:solidFill>
              </a:rPr>
              <a:t>Blood clotting disorders.</a:t>
            </a:r>
          </a:p>
          <a:p>
            <a:pPr lvl="1"/>
            <a:r>
              <a:rPr lang="en-US" sz="1600" b="0" dirty="0">
                <a:solidFill>
                  <a:schemeClr val="tx1"/>
                </a:solidFill>
              </a:rPr>
              <a:t>Psychiatric problems.</a:t>
            </a:r>
          </a:p>
          <a:p>
            <a:pPr lvl="1"/>
            <a:r>
              <a:rPr lang="en-US" sz="1600" b="0" dirty="0">
                <a:solidFill>
                  <a:schemeClr val="tx1"/>
                </a:solidFill>
              </a:rPr>
              <a:t>Stopping steroid use can cause depression, often leading to resumption of use.</a:t>
            </a:r>
          </a:p>
          <a:p>
            <a:r>
              <a:rPr lang="en-US" sz="2000" dirty="0">
                <a:solidFill>
                  <a:schemeClr val="tx1"/>
                </a:solidFill>
              </a:rPr>
              <a:t>“</a:t>
            </a:r>
            <a:r>
              <a:rPr lang="en-US" sz="2000" dirty="0" err="1">
                <a:solidFill>
                  <a:schemeClr val="tx1"/>
                </a:solidFill>
              </a:rPr>
              <a:t>Roid</a:t>
            </a:r>
            <a:r>
              <a:rPr lang="en-US" sz="2000" dirty="0">
                <a:solidFill>
                  <a:schemeClr val="tx1"/>
                </a:solidFill>
              </a:rPr>
              <a:t> Rage” is the term for the explosive, out-of-control aggressiveness associated with steroid use.</a:t>
            </a: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44846" y="2060848"/>
            <a:ext cx="3719767" cy="1972118"/>
          </a:xfrm>
          <a:prstGeom prst="rect">
            <a:avLst/>
          </a:prstGeom>
        </p:spPr>
      </p:pic>
      <p:sp>
        <p:nvSpPr>
          <p:cNvPr id="5" name="Right Arrow 4"/>
          <p:cNvSpPr/>
          <p:nvPr/>
        </p:nvSpPr>
        <p:spPr>
          <a:xfrm>
            <a:off x="4644008" y="3212976"/>
            <a:ext cx="1296144" cy="117727"/>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042694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b="1" dirty="0"/>
              <a:t>Personal Fitness Merit Badge Requirements</a:t>
            </a:r>
            <a:endParaRPr lang="en-US" sz="2400" dirty="0"/>
          </a:p>
        </p:txBody>
      </p:sp>
      <p:sp>
        <p:nvSpPr>
          <p:cNvPr id="3" name="Content Placeholder 2"/>
          <p:cNvSpPr>
            <a:spLocks noGrp="1"/>
          </p:cNvSpPr>
          <p:nvPr>
            <p:ph idx="1"/>
          </p:nvPr>
        </p:nvSpPr>
        <p:spPr/>
        <p:txBody>
          <a:bodyPr/>
          <a:lstStyle/>
          <a:p>
            <a:pPr>
              <a:buFont typeface="+mj-lt"/>
              <a:buAutoNum type="arabicPeriod"/>
            </a:pPr>
            <a:r>
              <a:rPr lang="en-US" sz="2000" dirty="0"/>
              <a:t>Do the following: </a:t>
            </a:r>
          </a:p>
          <a:p>
            <a:pPr lvl="1">
              <a:buFont typeface="+mj-lt"/>
              <a:buAutoNum type="alphaLcPeriod"/>
            </a:pPr>
            <a:r>
              <a:rPr lang="en-US" sz="1600" b="0" dirty="0"/>
              <a:t>Before completing requirements 2 through 9, have your health-care practitioner give you a physical examination, using the Scout medical examination form. Explain the following: </a:t>
            </a:r>
          </a:p>
          <a:p>
            <a:pPr lvl="2">
              <a:buFont typeface="+mj-lt"/>
              <a:buAutoNum type="arabicPeriod"/>
            </a:pPr>
            <a:r>
              <a:rPr lang="en-US" sz="1600" dirty="0"/>
              <a:t>Why physical exams are important</a:t>
            </a:r>
          </a:p>
          <a:p>
            <a:pPr lvl="2">
              <a:buFont typeface="+mj-lt"/>
              <a:buAutoNum type="arabicPeriod"/>
            </a:pPr>
            <a:r>
              <a:rPr lang="en-US" sz="1600" dirty="0"/>
              <a:t>Why preventive habits (such as exercising regularly) are important in maintaining good health, and how the use of tobacco products, alcohol, and other harmful substances can negatively affect our personal fitness</a:t>
            </a:r>
          </a:p>
          <a:p>
            <a:pPr lvl="2">
              <a:buFont typeface="+mj-lt"/>
              <a:buAutoNum type="arabicPeriod"/>
            </a:pPr>
            <a:r>
              <a:rPr lang="en-US" sz="1600" dirty="0"/>
              <a:t>Diseases that can be prevented and how</a:t>
            </a:r>
          </a:p>
          <a:p>
            <a:pPr lvl="2">
              <a:buFont typeface="+mj-lt"/>
              <a:buAutoNum type="arabicPeriod"/>
            </a:pPr>
            <a:r>
              <a:rPr lang="en-US" sz="1600" dirty="0"/>
              <a:t>The seven warning signs of cancer</a:t>
            </a:r>
          </a:p>
          <a:p>
            <a:pPr lvl="2">
              <a:buFont typeface="+mj-lt"/>
              <a:buAutoNum type="arabicPeriod"/>
            </a:pPr>
            <a:r>
              <a:rPr lang="en-US" sz="1600" dirty="0"/>
              <a:t>The youth risk factors that affect cardiovascular health in adulthood.</a:t>
            </a:r>
          </a:p>
          <a:p>
            <a:pPr lvl="1">
              <a:buFont typeface="+mj-lt"/>
              <a:buAutoNum type="alphaLcPeriod"/>
            </a:pPr>
            <a:r>
              <a:rPr lang="en-US" sz="1600" b="0" dirty="0"/>
              <a:t>Have a dental examination . Get a statement saying that your teeth have been checked and cared for. Tell how to care for your teeth.</a:t>
            </a:r>
          </a:p>
          <a:p>
            <a:endParaRPr lang="en-US" sz="20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520" y="44624"/>
            <a:ext cx="914400" cy="933450"/>
          </a:xfrm>
          <a:prstGeom prst="rect">
            <a:avLst/>
          </a:prstGeom>
        </p:spPr>
      </p:pic>
    </p:spTree>
    <p:extLst>
      <p:ext uri="{BB962C8B-B14F-4D97-AF65-F5344CB8AC3E}">
        <p14:creationId xmlns:p14="http://schemas.microsoft.com/office/powerpoint/2010/main" val="263180865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277506" name="Rectangle 2"/>
          <p:cNvSpPr>
            <a:spLocks noGrp="1" noChangeArrowheads="1"/>
          </p:cNvSpPr>
          <p:nvPr>
            <p:ph type="title"/>
          </p:nvPr>
        </p:nvSpPr>
        <p:spPr>
          <a:xfrm>
            <a:off x="1908175" y="117475"/>
            <a:ext cx="7056438" cy="719138"/>
          </a:xfrm>
        </p:spPr>
        <p:txBody>
          <a:bodyPr/>
          <a:lstStyle/>
          <a:p>
            <a:r>
              <a:rPr lang="en-US" sz="3000" b="1" dirty="0">
                <a:solidFill>
                  <a:schemeClr val="tx1"/>
                </a:solidFill>
              </a:rPr>
              <a:t>Use of Amphetamines</a:t>
            </a:r>
          </a:p>
        </p:txBody>
      </p:sp>
      <p:sp>
        <p:nvSpPr>
          <p:cNvPr id="277507" name="Rectangle 3"/>
          <p:cNvSpPr>
            <a:spLocks noGrp="1" noChangeArrowheads="1"/>
          </p:cNvSpPr>
          <p:nvPr>
            <p:ph type="body" idx="1"/>
          </p:nvPr>
        </p:nvSpPr>
        <p:spPr>
          <a:xfrm>
            <a:off x="1908175" y="908050"/>
            <a:ext cx="7056438" cy="5832475"/>
          </a:xfrm>
        </p:spPr>
        <p:txBody>
          <a:bodyPr/>
          <a:lstStyle/>
          <a:p>
            <a:r>
              <a:rPr lang="en-US" sz="2000" dirty="0">
                <a:solidFill>
                  <a:schemeClr val="tx1"/>
                </a:solidFill>
              </a:rPr>
              <a:t>Amphetamines are also known as uppers. </a:t>
            </a:r>
          </a:p>
          <a:p>
            <a:pPr lvl="1"/>
            <a:r>
              <a:rPr lang="en-US" sz="1600" b="0" dirty="0">
                <a:solidFill>
                  <a:schemeClr val="tx1"/>
                </a:solidFill>
              </a:rPr>
              <a:t>Are highly addictive.</a:t>
            </a:r>
          </a:p>
          <a:p>
            <a:pPr lvl="1"/>
            <a:r>
              <a:rPr lang="en-US" sz="1600" b="0" dirty="0">
                <a:solidFill>
                  <a:schemeClr val="tx1"/>
                </a:solidFill>
              </a:rPr>
              <a:t>Cause feelings of power and assertiveness.</a:t>
            </a:r>
          </a:p>
          <a:p>
            <a:pPr lvl="1"/>
            <a:r>
              <a:rPr lang="en-US" sz="1600" b="0" dirty="0">
                <a:solidFill>
                  <a:schemeClr val="tx1"/>
                </a:solidFill>
              </a:rPr>
              <a:t>Impair judgement.</a:t>
            </a:r>
          </a:p>
          <a:p>
            <a:pPr lvl="1"/>
            <a:r>
              <a:rPr lang="en-US" sz="1600" b="0" dirty="0">
                <a:solidFill>
                  <a:schemeClr val="tx1"/>
                </a:solidFill>
              </a:rPr>
              <a:t>Distort view of reality.</a:t>
            </a:r>
          </a:p>
          <a:p>
            <a:r>
              <a:rPr lang="en-US" sz="2000" dirty="0">
                <a:solidFill>
                  <a:schemeClr val="tx1"/>
                </a:solidFill>
              </a:rPr>
              <a:t>Amphetamines use presents a significant health risk.</a:t>
            </a:r>
          </a:p>
          <a:p>
            <a:pPr lvl="1"/>
            <a:r>
              <a:rPr lang="en-US" sz="1600" b="0" dirty="0">
                <a:solidFill>
                  <a:schemeClr val="tx1"/>
                </a:solidFill>
              </a:rPr>
              <a:t>Can cause life threatening weight loss.</a:t>
            </a:r>
          </a:p>
          <a:p>
            <a:pPr lvl="1"/>
            <a:r>
              <a:rPr lang="en-US" sz="1600" b="0" dirty="0">
                <a:solidFill>
                  <a:schemeClr val="tx1"/>
                </a:solidFill>
              </a:rPr>
              <a:t>Damages blood vessels leading to strokes and heart attacks.</a:t>
            </a:r>
          </a:p>
          <a:p>
            <a:pPr lvl="1"/>
            <a:r>
              <a:rPr lang="en-US" sz="1600" b="0" dirty="0">
                <a:solidFill>
                  <a:schemeClr val="tx1"/>
                </a:solidFill>
              </a:rPr>
              <a:t>Uncontrollable and abnormal movement of the face and jaw.</a:t>
            </a:r>
          </a:p>
          <a:p>
            <a:pPr lvl="1"/>
            <a:r>
              <a:rPr lang="en-US" sz="1600" b="0" dirty="0">
                <a:solidFill>
                  <a:schemeClr val="tx1"/>
                </a:solidFill>
              </a:rPr>
              <a:t>Convulsions.</a:t>
            </a:r>
          </a:p>
          <a:p>
            <a:pPr lvl="1"/>
            <a:r>
              <a:rPr lang="en-US" sz="1600" b="0" dirty="0">
                <a:solidFill>
                  <a:schemeClr val="tx1"/>
                </a:solidFill>
              </a:rPr>
              <a:t>Hallucinations.</a:t>
            </a:r>
          </a:p>
          <a:p>
            <a:pPr lvl="1"/>
            <a:r>
              <a:rPr lang="en-US" sz="1600" b="0" dirty="0">
                <a:solidFill>
                  <a:schemeClr val="tx1"/>
                </a:solidFill>
              </a:rPr>
              <a:t>Mental disorders such as paranoia and delusions similar to schizophrenia.</a:t>
            </a:r>
          </a:p>
          <a:p>
            <a:pPr marL="0" indent="0">
              <a:buNone/>
            </a:pPr>
            <a:endParaRPr lang="en-US" sz="2000" dirty="0">
              <a:solidFill>
                <a:schemeClr val="tx1"/>
              </a:solidFill>
            </a:endParaRPr>
          </a:p>
        </p:txBody>
      </p:sp>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l="13348" t="26723"/>
          <a:stretch/>
        </p:blipFill>
        <p:spPr>
          <a:xfrm>
            <a:off x="3566568" y="4869160"/>
            <a:ext cx="3739652" cy="1777107"/>
          </a:xfrm>
          <a:prstGeom prst="rect">
            <a:avLst/>
          </a:prstGeom>
        </p:spPr>
      </p:pic>
    </p:spTree>
    <p:extLst>
      <p:ext uri="{BB962C8B-B14F-4D97-AF65-F5344CB8AC3E}">
        <p14:creationId xmlns:p14="http://schemas.microsoft.com/office/powerpoint/2010/main" val="18030442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277506" name="Rectangle 2"/>
          <p:cNvSpPr>
            <a:spLocks noGrp="1" noChangeArrowheads="1"/>
          </p:cNvSpPr>
          <p:nvPr>
            <p:ph type="title"/>
          </p:nvPr>
        </p:nvSpPr>
        <p:spPr>
          <a:xfrm>
            <a:off x="1908175" y="117475"/>
            <a:ext cx="7056438" cy="719138"/>
          </a:xfrm>
        </p:spPr>
        <p:txBody>
          <a:bodyPr/>
          <a:lstStyle/>
          <a:p>
            <a:r>
              <a:rPr lang="en-US" sz="3000" b="1" dirty="0">
                <a:solidFill>
                  <a:schemeClr val="tx1"/>
                </a:solidFill>
              </a:rPr>
              <a:t>Use of Marijuana</a:t>
            </a:r>
          </a:p>
        </p:txBody>
      </p:sp>
      <p:sp>
        <p:nvSpPr>
          <p:cNvPr id="277507" name="Rectangle 3"/>
          <p:cNvSpPr>
            <a:spLocks noGrp="1" noChangeArrowheads="1"/>
          </p:cNvSpPr>
          <p:nvPr>
            <p:ph type="body" idx="1"/>
          </p:nvPr>
        </p:nvSpPr>
        <p:spPr>
          <a:xfrm>
            <a:off x="1908175" y="908050"/>
            <a:ext cx="7056438" cy="5832475"/>
          </a:xfrm>
        </p:spPr>
        <p:txBody>
          <a:bodyPr/>
          <a:lstStyle/>
          <a:p>
            <a:r>
              <a:rPr lang="en-US" sz="2000" dirty="0">
                <a:solidFill>
                  <a:schemeClr val="tx1"/>
                </a:solidFill>
              </a:rPr>
              <a:t>Marijuana use beginning in teen years or younger may affect brain development.</a:t>
            </a:r>
          </a:p>
          <a:p>
            <a:r>
              <a:rPr lang="en-US" sz="2000" dirty="0">
                <a:solidFill>
                  <a:schemeClr val="tx1"/>
                </a:solidFill>
              </a:rPr>
              <a:t>Negative effects of teen marijuana use include:</a:t>
            </a:r>
          </a:p>
          <a:p>
            <a:pPr lvl="1"/>
            <a:r>
              <a:rPr lang="en-US" sz="1600" b="0" dirty="0">
                <a:solidFill>
                  <a:schemeClr val="tx1"/>
                </a:solidFill>
              </a:rPr>
              <a:t>Difficulty thinking and problem-solving.</a:t>
            </a:r>
          </a:p>
          <a:p>
            <a:pPr lvl="1"/>
            <a:r>
              <a:rPr lang="en-US" sz="1600" b="0" dirty="0">
                <a:solidFill>
                  <a:schemeClr val="tx1"/>
                </a:solidFill>
              </a:rPr>
              <a:t>Problems with memory and learning.</a:t>
            </a:r>
          </a:p>
          <a:p>
            <a:pPr lvl="1"/>
            <a:r>
              <a:rPr lang="en-US" sz="1600" b="0" dirty="0">
                <a:solidFill>
                  <a:schemeClr val="tx1"/>
                </a:solidFill>
              </a:rPr>
              <a:t>Reduced coordination.</a:t>
            </a:r>
          </a:p>
          <a:p>
            <a:pPr lvl="1"/>
            <a:r>
              <a:rPr lang="en-US" sz="1600" b="0" dirty="0">
                <a:solidFill>
                  <a:schemeClr val="tx1"/>
                </a:solidFill>
              </a:rPr>
              <a:t>Difficulty maintaining attention.</a:t>
            </a:r>
          </a:p>
          <a:p>
            <a:pPr lvl="1"/>
            <a:r>
              <a:rPr lang="en-US" sz="1600" b="0" dirty="0">
                <a:solidFill>
                  <a:schemeClr val="tx1"/>
                </a:solidFill>
              </a:rPr>
              <a:t>Problems with school and social life.</a:t>
            </a:r>
          </a:p>
          <a:p>
            <a:r>
              <a:rPr lang="en-US" sz="2000" dirty="0">
                <a:solidFill>
                  <a:schemeClr val="tx1"/>
                </a:solidFill>
              </a:rPr>
              <a:t>Marijuana use has been linked to depression and social anxiety.</a:t>
            </a:r>
            <a:endParaRPr lang="en-US" sz="1600" dirty="0">
              <a:solidFill>
                <a:schemeClr val="tx1"/>
              </a:solidFill>
            </a:endParaRPr>
          </a:p>
          <a:p>
            <a:r>
              <a:rPr lang="en-US" sz="2000" dirty="0">
                <a:solidFill>
                  <a:schemeClr val="tx1"/>
                </a:solidFill>
              </a:rPr>
              <a:t>Driving while impaired by marijuana is dangerous and illegal.</a:t>
            </a:r>
          </a:p>
          <a:p>
            <a:r>
              <a:rPr lang="en-US" sz="2000" dirty="0">
                <a:solidFill>
                  <a:schemeClr val="tx1"/>
                </a:solidFill>
              </a:rPr>
              <a:t>Potential for addiction – Trying but failing to quit using marijuana or giving up important activities with friends and family in favor of using marijuana.</a:t>
            </a:r>
          </a:p>
        </p:txBody>
      </p:sp>
    </p:spTree>
    <p:extLst>
      <p:ext uri="{BB962C8B-B14F-4D97-AF65-F5344CB8AC3E}">
        <p14:creationId xmlns:p14="http://schemas.microsoft.com/office/powerpoint/2010/main" val="347217662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277506" name="Rectangle 2"/>
          <p:cNvSpPr>
            <a:spLocks noGrp="1" noChangeArrowheads="1"/>
          </p:cNvSpPr>
          <p:nvPr>
            <p:ph type="title"/>
          </p:nvPr>
        </p:nvSpPr>
        <p:spPr>
          <a:xfrm>
            <a:off x="1908175" y="117475"/>
            <a:ext cx="7056438" cy="719138"/>
          </a:xfrm>
        </p:spPr>
        <p:txBody>
          <a:bodyPr/>
          <a:lstStyle/>
          <a:p>
            <a:r>
              <a:rPr lang="en-US" sz="3000" b="1" dirty="0">
                <a:solidFill>
                  <a:schemeClr val="tx1"/>
                </a:solidFill>
              </a:rPr>
              <a:t>Use of Other Drugs</a:t>
            </a:r>
          </a:p>
        </p:txBody>
      </p:sp>
      <p:sp>
        <p:nvSpPr>
          <p:cNvPr id="277507" name="Rectangle 3"/>
          <p:cNvSpPr>
            <a:spLocks noGrp="1" noChangeArrowheads="1"/>
          </p:cNvSpPr>
          <p:nvPr>
            <p:ph type="body" idx="1"/>
          </p:nvPr>
        </p:nvSpPr>
        <p:spPr>
          <a:xfrm>
            <a:off x="1908175" y="908050"/>
            <a:ext cx="7056438" cy="5832475"/>
          </a:xfrm>
        </p:spPr>
        <p:txBody>
          <a:bodyPr/>
          <a:lstStyle/>
          <a:p>
            <a:r>
              <a:rPr lang="en-US" sz="2000" dirty="0">
                <a:solidFill>
                  <a:schemeClr val="tx1"/>
                </a:solidFill>
              </a:rPr>
              <a:t>Cocaine and crack, heroin, inhalants, and LSD.</a:t>
            </a:r>
          </a:p>
          <a:p>
            <a:r>
              <a:rPr lang="en-US" sz="2000" dirty="0">
                <a:solidFill>
                  <a:schemeClr val="tx1"/>
                </a:solidFill>
              </a:rPr>
              <a:t>Overdoses are common and can result in serious illness, disability, or death.</a:t>
            </a:r>
          </a:p>
          <a:p>
            <a:r>
              <a:rPr lang="en-US" sz="2000" dirty="0">
                <a:solidFill>
                  <a:schemeClr val="tx1"/>
                </a:solidFill>
              </a:rPr>
              <a:t>Negative affects of drug use:</a:t>
            </a:r>
          </a:p>
          <a:p>
            <a:pPr lvl="1"/>
            <a:r>
              <a:rPr lang="en-US" sz="1600" b="0" dirty="0">
                <a:solidFill>
                  <a:schemeClr val="tx1"/>
                </a:solidFill>
              </a:rPr>
              <a:t>Addiction.</a:t>
            </a:r>
          </a:p>
          <a:p>
            <a:pPr lvl="1"/>
            <a:r>
              <a:rPr lang="en-US" sz="1600" b="0" dirty="0">
                <a:solidFill>
                  <a:schemeClr val="tx1"/>
                </a:solidFill>
              </a:rPr>
              <a:t>Nightmares and severe mental disturbances.</a:t>
            </a:r>
          </a:p>
          <a:p>
            <a:pPr lvl="1"/>
            <a:r>
              <a:rPr lang="en-US" sz="1600" b="0" dirty="0">
                <a:solidFill>
                  <a:schemeClr val="tx1"/>
                </a:solidFill>
              </a:rPr>
              <a:t>Brain damage.</a:t>
            </a:r>
          </a:p>
          <a:p>
            <a:pPr lvl="1"/>
            <a:r>
              <a:rPr lang="en-US" sz="1600" b="0" dirty="0">
                <a:solidFill>
                  <a:schemeClr val="tx1"/>
                </a:solidFill>
              </a:rPr>
              <a:t>Heart attack.</a:t>
            </a:r>
          </a:p>
          <a:p>
            <a:endParaRPr lang="en-US" sz="2000" dirty="0">
              <a:solidFill>
                <a:schemeClr val="tx1"/>
              </a:solidFill>
            </a:endParaRP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41296" y="3645024"/>
            <a:ext cx="4990196" cy="2951485"/>
          </a:xfrm>
          <a:prstGeom prst="rect">
            <a:avLst/>
          </a:prstGeom>
        </p:spPr>
      </p:pic>
    </p:spTree>
    <p:extLst>
      <p:ext uri="{BB962C8B-B14F-4D97-AF65-F5344CB8AC3E}">
        <p14:creationId xmlns:p14="http://schemas.microsoft.com/office/powerpoint/2010/main" val="398695556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277506" name="Rectangle 2"/>
          <p:cNvSpPr>
            <a:spLocks noGrp="1" noChangeArrowheads="1"/>
          </p:cNvSpPr>
          <p:nvPr>
            <p:ph type="title"/>
          </p:nvPr>
        </p:nvSpPr>
        <p:spPr>
          <a:xfrm>
            <a:off x="1908175" y="117475"/>
            <a:ext cx="7056438" cy="719138"/>
          </a:xfrm>
        </p:spPr>
        <p:txBody>
          <a:bodyPr/>
          <a:lstStyle/>
          <a:p>
            <a:r>
              <a:rPr lang="en-US" sz="2800" b="1" dirty="0">
                <a:solidFill>
                  <a:schemeClr val="tx1"/>
                </a:solidFill>
              </a:rPr>
              <a:t>Disease Prevention</a:t>
            </a:r>
            <a:endParaRPr lang="en-US" sz="3000" b="1" dirty="0">
              <a:solidFill>
                <a:schemeClr val="tx1"/>
              </a:solidFill>
            </a:endParaRPr>
          </a:p>
        </p:txBody>
      </p:sp>
      <p:sp>
        <p:nvSpPr>
          <p:cNvPr id="277507" name="Rectangle 3"/>
          <p:cNvSpPr>
            <a:spLocks noGrp="1" noChangeArrowheads="1"/>
          </p:cNvSpPr>
          <p:nvPr>
            <p:ph type="body" idx="1"/>
          </p:nvPr>
        </p:nvSpPr>
        <p:spPr>
          <a:xfrm>
            <a:off x="1908175" y="908050"/>
            <a:ext cx="7056438" cy="5832475"/>
          </a:xfrm>
        </p:spPr>
        <p:txBody>
          <a:bodyPr/>
          <a:lstStyle/>
          <a:p>
            <a:r>
              <a:rPr lang="en-US" sz="2000" dirty="0">
                <a:solidFill>
                  <a:schemeClr val="tx1"/>
                </a:solidFill>
              </a:rPr>
              <a:t>Communicable diseases can be greatly reduced by keeping your hands clean.</a:t>
            </a:r>
          </a:p>
          <a:p>
            <a:r>
              <a:rPr lang="en-US" sz="2000" dirty="0">
                <a:solidFill>
                  <a:schemeClr val="tx1"/>
                </a:solidFill>
              </a:rPr>
              <a:t>Cover your mouth when you sneeze or cough.</a:t>
            </a:r>
          </a:p>
          <a:p>
            <a:r>
              <a:rPr lang="en-US" sz="2000" dirty="0">
                <a:solidFill>
                  <a:schemeClr val="tx1"/>
                </a:solidFill>
              </a:rPr>
              <a:t>Keep your distance from people who are sick.</a:t>
            </a:r>
          </a:p>
          <a:p>
            <a:r>
              <a:rPr lang="en-US" sz="2000" dirty="0">
                <a:solidFill>
                  <a:schemeClr val="tx1"/>
                </a:solidFill>
              </a:rPr>
              <a:t>Good eating habits improve your body’s defenses against cold and flu as well as more serious diseases such as heart disease.</a:t>
            </a:r>
          </a:p>
          <a:p>
            <a:r>
              <a:rPr lang="en-US" sz="2000" dirty="0">
                <a:solidFill>
                  <a:schemeClr val="tx1"/>
                </a:solidFill>
              </a:rPr>
              <a:t>Learn to listen to your body and recognize its warning signs.</a:t>
            </a:r>
          </a:p>
          <a:p>
            <a:pPr lvl="1"/>
            <a:r>
              <a:rPr lang="en-US" sz="1600" b="0" dirty="0">
                <a:solidFill>
                  <a:schemeClr val="tx1"/>
                </a:solidFill>
              </a:rPr>
              <a:t>Heed the warning signs and consult your health-care provider for proper treatment when symptoms appear.</a:t>
            </a:r>
          </a:p>
          <a:p>
            <a:r>
              <a:rPr lang="en-US" sz="2000" dirty="0">
                <a:solidFill>
                  <a:schemeClr val="tx1"/>
                </a:solidFill>
              </a:rPr>
              <a:t>Develop good health habits and avoid or change bad habits like smoking, drinking alcohol, and using drugs. </a:t>
            </a:r>
          </a:p>
          <a:p>
            <a:pPr lvl="1"/>
            <a:r>
              <a:rPr lang="en-US" sz="1600" b="0" dirty="0">
                <a:solidFill>
                  <a:schemeClr val="tx1"/>
                </a:solidFill>
              </a:rPr>
              <a:t>These bad habits can harm your body in ways that may not show up for years.</a:t>
            </a:r>
          </a:p>
          <a:p>
            <a:r>
              <a:rPr lang="en-US" sz="2000" dirty="0">
                <a:solidFill>
                  <a:schemeClr val="tx1"/>
                </a:solidFill>
              </a:rPr>
              <a:t>Many diseases can be prevented by immunization.</a:t>
            </a:r>
          </a:p>
        </p:txBody>
      </p:sp>
    </p:spTree>
    <p:extLst>
      <p:ext uri="{BB962C8B-B14F-4D97-AF65-F5344CB8AC3E}">
        <p14:creationId xmlns:p14="http://schemas.microsoft.com/office/powerpoint/2010/main" val="306360587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277506" name="Rectangle 2"/>
          <p:cNvSpPr>
            <a:spLocks noGrp="1" noChangeArrowheads="1"/>
          </p:cNvSpPr>
          <p:nvPr>
            <p:ph type="title"/>
          </p:nvPr>
        </p:nvSpPr>
        <p:spPr>
          <a:xfrm>
            <a:off x="1908175" y="117475"/>
            <a:ext cx="7056438" cy="719138"/>
          </a:xfrm>
        </p:spPr>
        <p:txBody>
          <a:bodyPr/>
          <a:lstStyle/>
          <a:p>
            <a:r>
              <a:rPr lang="en-US" b="1" dirty="0">
                <a:solidFill>
                  <a:schemeClr val="tx1"/>
                </a:solidFill>
              </a:rPr>
              <a:t>Immunizations</a:t>
            </a:r>
          </a:p>
        </p:txBody>
      </p:sp>
      <p:sp>
        <p:nvSpPr>
          <p:cNvPr id="277507" name="Rectangle 3"/>
          <p:cNvSpPr>
            <a:spLocks noGrp="1" noChangeArrowheads="1"/>
          </p:cNvSpPr>
          <p:nvPr>
            <p:ph type="body" idx="1"/>
          </p:nvPr>
        </p:nvSpPr>
        <p:spPr>
          <a:xfrm>
            <a:off x="1908175" y="908050"/>
            <a:ext cx="7056438" cy="5832475"/>
          </a:xfrm>
        </p:spPr>
        <p:txBody>
          <a:bodyPr/>
          <a:lstStyle/>
          <a:p>
            <a:r>
              <a:rPr lang="en-US" sz="2000" dirty="0">
                <a:solidFill>
                  <a:schemeClr val="tx1"/>
                </a:solidFill>
              </a:rPr>
              <a:t>Having immunization shots during childhood minimizes your risk of getting many diseases, some which can be life threatening. These include:</a:t>
            </a:r>
          </a:p>
          <a:p>
            <a:pPr lvl="1"/>
            <a:r>
              <a:rPr lang="en-US" sz="1600" b="0" dirty="0">
                <a:solidFill>
                  <a:schemeClr val="tx1"/>
                </a:solidFill>
              </a:rPr>
              <a:t>Chicken pox</a:t>
            </a:r>
          </a:p>
          <a:p>
            <a:pPr lvl="1"/>
            <a:r>
              <a:rPr lang="en-US" sz="1600" b="0" dirty="0">
                <a:solidFill>
                  <a:schemeClr val="tx1"/>
                </a:solidFill>
              </a:rPr>
              <a:t>Diphtheria</a:t>
            </a:r>
          </a:p>
          <a:p>
            <a:pPr lvl="1"/>
            <a:r>
              <a:rPr lang="en-US" sz="1600" b="0" dirty="0">
                <a:solidFill>
                  <a:schemeClr val="tx1"/>
                </a:solidFill>
              </a:rPr>
              <a:t>Hepatitis</a:t>
            </a:r>
          </a:p>
          <a:p>
            <a:pPr lvl="1"/>
            <a:r>
              <a:rPr lang="en-US" sz="1600" b="0" dirty="0">
                <a:solidFill>
                  <a:schemeClr val="tx1"/>
                </a:solidFill>
              </a:rPr>
              <a:t>Human papillomavirus</a:t>
            </a:r>
          </a:p>
          <a:p>
            <a:pPr lvl="1"/>
            <a:r>
              <a:rPr lang="en-US" sz="1600" b="0" dirty="0">
                <a:solidFill>
                  <a:schemeClr val="tx1"/>
                </a:solidFill>
              </a:rPr>
              <a:t>Pertussis</a:t>
            </a:r>
          </a:p>
          <a:p>
            <a:pPr lvl="1"/>
            <a:r>
              <a:rPr lang="en-US" sz="1600" b="0" dirty="0">
                <a:solidFill>
                  <a:schemeClr val="tx1"/>
                </a:solidFill>
              </a:rPr>
              <a:t>Tetanus</a:t>
            </a:r>
          </a:p>
          <a:p>
            <a:pPr lvl="1"/>
            <a:r>
              <a:rPr lang="en-US" sz="1600" b="0" dirty="0">
                <a:solidFill>
                  <a:schemeClr val="tx1"/>
                </a:solidFill>
              </a:rPr>
              <a:t>Measles</a:t>
            </a:r>
          </a:p>
          <a:p>
            <a:pPr lvl="1"/>
            <a:r>
              <a:rPr lang="en-US" sz="1600" b="0" dirty="0">
                <a:solidFill>
                  <a:schemeClr val="tx1"/>
                </a:solidFill>
              </a:rPr>
              <a:t>Meningitis</a:t>
            </a:r>
          </a:p>
          <a:p>
            <a:pPr lvl="1"/>
            <a:r>
              <a:rPr lang="en-US" sz="1600" b="0" dirty="0">
                <a:solidFill>
                  <a:schemeClr val="tx1"/>
                </a:solidFill>
              </a:rPr>
              <a:t>Mumps</a:t>
            </a:r>
          </a:p>
          <a:p>
            <a:pPr lvl="1"/>
            <a:r>
              <a:rPr lang="en-US" sz="1600" b="0" dirty="0">
                <a:solidFill>
                  <a:schemeClr val="tx1"/>
                </a:solidFill>
              </a:rPr>
              <a:t>Polio</a:t>
            </a:r>
          </a:p>
          <a:p>
            <a:pPr lvl="1"/>
            <a:r>
              <a:rPr lang="en-US" sz="1600" b="0" dirty="0">
                <a:solidFill>
                  <a:schemeClr val="tx1"/>
                </a:solidFill>
              </a:rPr>
              <a:t>Rubella</a:t>
            </a:r>
          </a:p>
          <a:p>
            <a:r>
              <a:rPr lang="en-US" sz="2000" b="0" dirty="0">
                <a:solidFill>
                  <a:schemeClr val="tx1"/>
                </a:solidFill>
              </a:rPr>
              <a:t>The ages at which children and young adults should receive vaccines and boosters are shown in the chart on the next page.</a:t>
            </a: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60032" y="2132856"/>
            <a:ext cx="3998802" cy="2664296"/>
          </a:xfrm>
          <a:prstGeom prst="rect">
            <a:avLst/>
          </a:prstGeom>
        </p:spPr>
      </p:pic>
    </p:spTree>
    <p:extLst>
      <p:ext uri="{BB962C8B-B14F-4D97-AF65-F5344CB8AC3E}">
        <p14:creationId xmlns:p14="http://schemas.microsoft.com/office/powerpoint/2010/main" val="307224568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277506" name="Rectangle 2"/>
          <p:cNvSpPr>
            <a:spLocks noGrp="1" noChangeArrowheads="1"/>
          </p:cNvSpPr>
          <p:nvPr>
            <p:ph type="title" idx="4294967295"/>
          </p:nvPr>
        </p:nvSpPr>
        <p:spPr>
          <a:xfrm>
            <a:off x="2087563" y="117475"/>
            <a:ext cx="7056437" cy="719138"/>
          </a:xfrm>
        </p:spPr>
        <p:txBody>
          <a:bodyPr/>
          <a:lstStyle/>
          <a:p>
            <a:r>
              <a:rPr lang="en-US" b="1" dirty="0">
                <a:solidFill>
                  <a:schemeClr val="tx1"/>
                </a:solidFill>
              </a:rPr>
              <a:t>Disease Prevention</a:t>
            </a:r>
          </a:p>
        </p:txBody>
      </p:sp>
      <p:pic>
        <p:nvPicPr>
          <p:cNvPr id="3" name="Picture 2"/>
          <p:cNvPicPr>
            <a:picLocks noChangeAspect="1"/>
          </p:cNvPicPr>
          <p:nvPr/>
        </p:nvPicPr>
        <p:blipFill rotWithShape="1">
          <a:blip r:embed="rId4"/>
          <a:srcRect l="3952" t="11151" r="4084"/>
          <a:stretch/>
        </p:blipFill>
        <p:spPr>
          <a:xfrm>
            <a:off x="0" y="1"/>
            <a:ext cx="9180512" cy="6858000"/>
          </a:xfrm>
          <a:prstGeom prst="rect">
            <a:avLst/>
          </a:prstGeom>
        </p:spPr>
      </p:pic>
    </p:spTree>
    <p:extLst>
      <p:ext uri="{BB962C8B-B14F-4D97-AF65-F5344CB8AC3E}">
        <p14:creationId xmlns:p14="http://schemas.microsoft.com/office/powerpoint/2010/main" val="409523971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277506" name="Rectangle 2"/>
          <p:cNvSpPr>
            <a:spLocks noGrp="1" noChangeArrowheads="1"/>
          </p:cNvSpPr>
          <p:nvPr>
            <p:ph type="title"/>
          </p:nvPr>
        </p:nvSpPr>
        <p:spPr>
          <a:xfrm>
            <a:off x="1908175" y="117475"/>
            <a:ext cx="7056438" cy="719138"/>
          </a:xfrm>
        </p:spPr>
        <p:txBody>
          <a:bodyPr/>
          <a:lstStyle/>
          <a:p>
            <a:r>
              <a:rPr lang="en-US" b="1" dirty="0">
                <a:solidFill>
                  <a:schemeClr val="tx1"/>
                </a:solidFill>
              </a:rPr>
              <a:t>Warning Signs of Cancer</a:t>
            </a:r>
          </a:p>
        </p:txBody>
      </p:sp>
      <p:sp>
        <p:nvSpPr>
          <p:cNvPr id="277507" name="Rectangle 3"/>
          <p:cNvSpPr>
            <a:spLocks noGrp="1" noChangeArrowheads="1"/>
          </p:cNvSpPr>
          <p:nvPr>
            <p:ph type="body" idx="1"/>
          </p:nvPr>
        </p:nvSpPr>
        <p:spPr>
          <a:xfrm>
            <a:off x="1908175" y="908051"/>
            <a:ext cx="2988493" cy="3316258"/>
          </a:xfrm>
        </p:spPr>
        <p:txBody>
          <a:bodyPr/>
          <a:lstStyle/>
          <a:p>
            <a:r>
              <a:rPr lang="en-US" sz="2000" dirty="0">
                <a:solidFill>
                  <a:schemeClr val="tx1"/>
                </a:solidFill>
              </a:rPr>
              <a:t>7 warning signs of cancer:</a:t>
            </a:r>
          </a:p>
          <a:p>
            <a:pPr lvl="1"/>
            <a:r>
              <a:rPr lang="en-US" sz="1600" b="0" dirty="0">
                <a:solidFill>
                  <a:schemeClr val="tx1"/>
                </a:solidFill>
              </a:rPr>
              <a:t>Change in bowel or bladder habits (colorectal).</a:t>
            </a:r>
          </a:p>
          <a:p>
            <a:pPr lvl="1"/>
            <a:r>
              <a:rPr lang="en-US" sz="1600" b="0" dirty="0">
                <a:solidFill>
                  <a:schemeClr val="tx1"/>
                </a:solidFill>
              </a:rPr>
              <a:t>Sore that does NOT heal on skin or in mouth.</a:t>
            </a:r>
          </a:p>
          <a:p>
            <a:pPr lvl="1"/>
            <a:r>
              <a:rPr lang="en-US" sz="1600" b="0" dirty="0">
                <a:solidFill>
                  <a:schemeClr val="tx1"/>
                </a:solidFill>
              </a:rPr>
              <a:t>Unusual bleeding or discharge from rectum/bladder (colorectal, prostate, bladder).</a:t>
            </a:r>
          </a:p>
        </p:txBody>
      </p:sp>
      <p:pic>
        <p:nvPicPr>
          <p:cNvPr id="3" name="Picture 2"/>
          <p:cNvPicPr>
            <a:picLocks noChangeAspect="1"/>
          </p:cNvPicPr>
          <p:nvPr/>
        </p:nvPicPr>
        <p:blipFill rotWithShape="1">
          <a:blip r:embed="rId4"/>
          <a:srcRect l="6590" t="6950" r="4661" b="14301"/>
          <a:stretch/>
        </p:blipFill>
        <p:spPr>
          <a:xfrm>
            <a:off x="4788024" y="905613"/>
            <a:ext cx="4247332" cy="3462498"/>
          </a:xfrm>
          <a:prstGeom prst="rect">
            <a:avLst/>
          </a:prstGeom>
        </p:spPr>
      </p:pic>
      <p:sp>
        <p:nvSpPr>
          <p:cNvPr id="6" name="Rectangle 3"/>
          <p:cNvSpPr txBox="1">
            <a:spLocks noChangeArrowheads="1"/>
          </p:cNvSpPr>
          <p:nvPr/>
        </p:nvSpPr>
        <p:spPr bwMode="auto">
          <a:xfrm>
            <a:off x="1908175" y="4437112"/>
            <a:ext cx="7056437" cy="222902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har char="•"/>
              <a:defRPr sz="2800">
                <a:solidFill>
                  <a:schemeClr val="bg1"/>
                </a:solidFill>
                <a:latin typeface="+mn-lt"/>
                <a:ea typeface="+mn-ea"/>
                <a:cs typeface="+mn-cs"/>
              </a:defRPr>
            </a:lvl1pPr>
            <a:lvl2pPr marL="742950" indent="-285750" algn="l" rtl="0" fontAlgn="base">
              <a:spcBef>
                <a:spcPct val="20000"/>
              </a:spcBef>
              <a:spcAft>
                <a:spcPct val="0"/>
              </a:spcAft>
              <a:buChar char="–"/>
              <a:defRPr sz="2400" b="1">
                <a:solidFill>
                  <a:schemeClr val="bg1"/>
                </a:solidFill>
                <a:latin typeface="+mn-lt"/>
              </a:defRPr>
            </a:lvl2pPr>
            <a:lvl3pPr marL="1143000" indent="-228600" algn="l" rtl="0" fontAlgn="base">
              <a:spcBef>
                <a:spcPct val="20000"/>
              </a:spcBef>
              <a:spcAft>
                <a:spcPct val="0"/>
              </a:spcAft>
              <a:buChar char="•"/>
              <a:defRPr sz="2400">
                <a:solidFill>
                  <a:schemeClr val="bg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lvl="1"/>
            <a:r>
              <a:rPr lang="en-US" sz="1600" b="0" kern="0" dirty="0">
                <a:solidFill>
                  <a:schemeClr val="tx1"/>
                </a:solidFill>
              </a:rPr>
              <a:t>Thickening of breast tissue, new lump in breast or lump in testes.</a:t>
            </a:r>
          </a:p>
          <a:p>
            <a:pPr lvl="1"/>
            <a:r>
              <a:rPr lang="en-US" sz="1600" b="0" kern="0" dirty="0">
                <a:solidFill>
                  <a:schemeClr val="tx1"/>
                </a:solidFill>
              </a:rPr>
              <a:t>Indigestion or trouble swallowing (mouth, throat, esophagus, stomach).</a:t>
            </a:r>
          </a:p>
          <a:p>
            <a:pPr lvl="1"/>
            <a:r>
              <a:rPr lang="en-US" sz="1600" b="0" kern="0" dirty="0">
                <a:solidFill>
                  <a:schemeClr val="tx1"/>
                </a:solidFill>
              </a:rPr>
              <a:t>Changes to moles or warts (skin).</a:t>
            </a:r>
          </a:p>
          <a:p>
            <a:pPr lvl="1"/>
            <a:r>
              <a:rPr lang="en-US" sz="1600" b="0" kern="0" dirty="0">
                <a:solidFill>
                  <a:schemeClr val="tx1"/>
                </a:solidFill>
              </a:rPr>
              <a:t>Nagging cough or hoarseness that persists for 4-6 weeks (lung or throat).</a:t>
            </a:r>
          </a:p>
          <a:p>
            <a:endParaRPr lang="en-US" sz="2000" kern="0" dirty="0">
              <a:solidFill>
                <a:schemeClr val="tx1"/>
              </a:solidFill>
            </a:endParaRPr>
          </a:p>
        </p:txBody>
      </p:sp>
    </p:spTree>
    <p:extLst>
      <p:ext uri="{BB962C8B-B14F-4D97-AF65-F5344CB8AC3E}">
        <p14:creationId xmlns:p14="http://schemas.microsoft.com/office/powerpoint/2010/main" val="424710420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277506" name="Rectangle 2"/>
          <p:cNvSpPr>
            <a:spLocks noGrp="1" noChangeArrowheads="1"/>
          </p:cNvSpPr>
          <p:nvPr>
            <p:ph type="title"/>
          </p:nvPr>
        </p:nvSpPr>
        <p:spPr>
          <a:xfrm>
            <a:off x="1908175" y="117475"/>
            <a:ext cx="7056438" cy="719138"/>
          </a:xfrm>
        </p:spPr>
        <p:txBody>
          <a:bodyPr/>
          <a:lstStyle/>
          <a:p>
            <a:r>
              <a:rPr lang="en-US" sz="2800" b="1" dirty="0">
                <a:solidFill>
                  <a:schemeClr val="tx1"/>
                </a:solidFill>
              </a:rPr>
              <a:t>Youth Risk Factors for Cardiovascular Disease</a:t>
            </a:r>
          </a:p>
        </p:txBody>
      </p:sp>
      <p:sp>
        <p:nvSpPr>
          <p:cNvPr id="277507" name="Rectangle 3"/>
          <p:cNvSpPr>
            <a:spLocks noGrp="1" noChangeArrowheads="1"/>
          </p:cNvSpPr>
          <p:nvPr>
            <p:ph type="body" idx="1"/>
          </p:nvPr>
        </p:nvSpPr>
        <p:spPr>
          <a:xfrm>
            <a:off x="1908175" y="908050"/>
            <a:ext cx="7056438" cy="5832475"/>
          </a:xfrm>
        </p:spPr>
        <p:txBody>
          <a:bodyPr/>
          <a:lstStyle/>
          <a:p>
            <a:r>
              <a:rPr lang="en-US" sz="2000" dirty="0">
                <a:solidFill>
                  <a:schemeClr val="tx1"/>
                </a:solidFill>
              </a:rPr>
              <a:t>Youth risk factors that affect cardiovascular fitness in adulthood.</a:t>
            </a:r>
          </a:p>
          <a:p>
            <a:pPr lvl="1"/>
            <a:r>
              <a:rPr lang="en-US" sz="1600" b="0" dirty="0">
                <a:solidFill>
                  <a:schemeClr val="tx1"/>
                </a:solidFill>
              </a:rPr>
              <a:t>Obesity*</a:t>
            </a:r>
          </a:p>
          <a:p>
            <a:pPr lvl="1"/>
            <a:r>
              <a:rPr lang="en-US" sz="1600" b="0" dirty="0">
                <a:solidFill>
                  <a:schemeClr val="tx1"/>
                </a:solidFill>
              </a:rPr>
              <a:t>Gender (males at higher risk)</a:t>
            </a:r>
          </a:p>
          <a:p>
            <a:pPr lvl="1"/>
            <a:r>
              <a:rPr lang="en-US" sz="1600" b="0" dirty="0">
                <a:solidFill>
                  <a:schemeClr val="tx1"/>
                </a:solidFill>
              </a:rPr>
              <a:t>High blood pressure**</a:t>
            </a:r>
          </a:p>
          <a:p>
            <a:pPr lvl="1"/>
            <a:r>
              <a:rPr lang="en-US" sz="1600" b="0" dirty="0">
                <a:solidFill>
                  <a:schemeClr val="tx1"/>
                </a:solidFill>
              </a:rPr>
              <a:t>High cholesterol**</a:t>
            </a:r>
          </a:p>
          <a:p>
            <a:pPr lvl="1"/>
            <a:r>
              <a:rPr lang="en-US" sz="1600" b="0" dirty="0">
                <a:solidFill>
                  <a:schemeClr val="tx1"/>
                </a:solidFill>
              </a:rPr>
              <a:t>Diabetes</a:t>
            </a:r>
          </a:p>
          <a:p>
            <a:pPr lvl="1"/>
            <a:r>
              <a:rPr lang="en-US" sz="1600" b="0" dirty="0">
                <a:solidFill>
                  <a:schemeClr val="tx1"/>
                </a:solidFill>
              </a:rPr>
              <a:t>Smoking*</a:t>
            </a:r>
          </a:p>
          <a:p>
            <a:pPr lvl="1"/>
            <a:r>
              <a:rPr lang="en-US" sz="1600" b="0" dirty="0">
                <a:solidFill>
                  <a:schemeClr val="tx1"/>
                </a:solidFill>
              </a:rPr>
              <a:t>Lack of exercise*</a:t>
            </a:r>
          </a:p>
          <a:p>
            <a:pPr lvl="1"/>
            <a:r>
              <a:rPr lang="en-US" sz="1600" b="0" dirty="0">
                <a:solidFill>
                  <a:schemeClr val="tx1"/>
                </a:solidFill>
              </a:rPr>
              <a:t>Family history of heart disease</a:t>
            </a:r>
          </a:p>
          <a:p>
            <a:pPr marL="0" indent="0">
              <a:buNone/>
            </a:pPr>
            <a:endParaRPr lang="en-US" sz="1600" dirty="0">
              <a:solidFill>
                <a:schemeClr val="tx1"/>
              </a:solidFill>
            </a:endParaRPr>
          </a:p>
          <a:p>
            <a:pPr marL="0" indent="0">
              <a:buNone/>
            </a:pPr>
            <a:r>
              <a:rPr lang="en-US" sz="1600" dirty="0">
                <a:solidFill>
                  <a:schemeClr val="tx1"/>
                </a:solidFill>
              </a:rPr>
              <a:t>*Modifiable risk</a:t>
            </a:r>
          </a:p>
          <a:p>
            <a:pPr marL="0" indent="0">
              <a:buNone/>
            </a:pPr>
            <a:r>
              <a:rPr lang="en-US" sz="1600" dirty="0">
                <a:solidFill>
                  <a:schemeClr val="tx1"/>
                </a:solidFill>
              </a:rPr>
              <a:t>**Possibly modifiable risk with diet/exercise, may require a prescription</a:t>
            </a:r>
          </a:p>
          <a:p>
            <a:pPr marL="0" indent="0">
              <a:buNone/>
            </a:pPr>
            <a:endParaRPr lang="en-US" sz="1600" b="0" dirty="0">
              <a:solidFill>
                <a:schemeClr val="tx1"/>
              </a:solidFill>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43720" y="1556792"/>
            <a:ext cx="3500280" cy="2209878"/>
          </a:xfrm>
          <a:prstGeom prst="rect">
            <a:avLst/>
          </a:prstGeom>
        </p:spPr>
      </p:pic>
    </p:spTree>
    <p:extLst>
      <p:ext uri="{BB962C8B-B14F-4D97-AF65-F5344CB8AC3E}">
        <p14:creationId xmlns:p14="http://schemas.microsoft.com/office/powerpoint/2010/main" val="427390688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277506" name="Rectangle 2"/>
          <p:cNvSpPr>
            <a:spLocks noGrp="1" noChangeArrowheads="1"/>
          </p:cNvSpPr>
          <p:nvPr>
            <p:ph type="title"/>
          </p:nvPr>
        </p:nvSpPr>
        <p:spPr>
          <a:xfrm>
            <a:off x="1908175" y="117475"/>
            <a:ext cx="7056438" cy="719138"/>
          </a:xfrm>
        </p:spPr>
        <p:txBody>
          <a:bodyPr/>
          <a:lstStyle/>
          <a:p>
            <a:r>
              <a:rPr lang="en-US" b="1" dirty="0">
                <a:solidFill>
                  <a:schemeClr val="tx1"/>
                </a:solidFill>
              </a:rPr>
              <a:t>Dental Examination</a:t>
            </a:r>
          </a:p>
        </p:txBody>
      </p:sp>
      <p:sp>
        <p:nvSpPr>
          <p:cNvPr id="277507" name="Rectangle 3"/>
          <p:cNvSpPr>
            <a:spLocks noGrp="1" noChangeArrowheads="1"/>
          </p:cNvSpPr>
          <p:nvPr>
            <p:ph type="body" idx="1"/>
          </p:nvPr>
        </p:nvSpPr>
        <p:spPr>
          <a:xfrm>
            <a:off x="1908175" y="908051"/>
            <a:ext cx="7056438" cy="1224806"/>
          </a:xfrm>
        </p:spPr>
        <p:txBody>
          <a:bodyPr/>
          <a:lstStyle/>
          <a:p>
            <a:r>
              <a:rPr lang="en-US" sz="2000" dirty="0">
                <a:solidFill>
                  <a:schemeClr val="tx1"/>
                </a:solidFill>
              </a:rPr>
              <a:t>Have a dental examination.</a:t>
            </a:r>
          </a:p>
          <a:p>
            <a:r>
              <a:rPr lang="en-US" sz="2000" dirty="0">
                <a:solidFill>
                  <a:schemeClr val="tx1"/>
                </a:solidFill>
              </a:rPr>
              <a:t>Get a statement from you’re a parent/guardian saying that your teeth have been checked and cared for.</a:t>
            </a:r>
            <a:endParaRPr lang="en-US" sz="1600" b="0" dirty="0">
              <a:solidFill>
                <a:schemeClr val="tx1"/>
              </a:solidFill>
            </a:endParaRP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08176" y="2129651"/>
            <a:ext cx="7056438" cy="3263603"/>
          </a:xfrm>
          <a:prstGeom prst="rect">
            <a:avLst/>
          </a:prstGeom>
        </p:spPr>
      </p:pic>
    </p:spTree>
    <p:extLst>
      <p:ext uri="{BB962C8B-B14F-4D97-AF65-F5344CB8AC3E}">
        <p14:creationId xmlns:p14="http://schemas.microsoft.com/office/powerpoint/2010/main" val="178478008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277506" name="Rectangle 2"/>
          <p:cNvSpPr>
            <a:spLocks noGrp="1" noChangeArrowheads="1"/>
          </p:cNvSpPr>
          <p:nvPr>
            <p:ph type="title"/>
          </p:nvPr>
        </p:nvSpPr>
        <p:spPr>
          <a:xfrm>
            <a:off x="1908175" y="117475"/>
            <a:ext cx="7056438" cy="719138"/>
          </a:xfrm>
        </p:spPr>
        <p:txBody>
          <a:bodyPr/>
          <a:lstStyle/>
          <a:p>
            <a:r>
              <a:rPr lang="en-US" b="1" dirty="0">
                <a:solidFill>
                  <a:schemeClr val="tx1"/>
                </a:solidFill>
              </a:rPr>
              <a:t>How to Care for Your Teeth</a:t>
            </a:r>
          </a:p>
        </p:txBody>
      </p:sp>
      <p:sp>
        <p:nvSpPr>
          <p:cNvPr id="277507" name="Rectangle 3"/>
          <p:cNvSpPr>
            <a:spLocks noGrp="1" noChangeArrowheads="1"/>
          </p:cNvSpPr>
          <p:nvPr>
            <p:ph type="body" idx="1"/>
          </p:nvPr>
        </p:nvSpPr>
        <p:spPr>
          <a:xfrm>
            <a:off x="1908175" y="908050"/>
            <a:ext cx="7056438" cy="5832475"/>
          </a:xfrm>
        </p:spPr>
        <p:txBody>
          <a:bodyPr/>
          <a:lstStyle/>
          <a:p>
            <a:r>
              <a:rPr lang="en-US" sz="2000" dirty="0">
                <a:solidFill>
                  <a:schemeClr val="tx1"/>
                </a:solidFill>
              </a:rPr>
              <a:t>Brush your teeth twice a day with fluoride toothpaste.</a:t>
            </a:r>
          </a:p>
          <a:p>
            <a:r>
              <a:rPr lang="en-US" sz="2000" dirty="0">
                <a:solidFill>
                  <a:schemeClr val="tx1"/>
                </a:solidFill>
              </a:rPr>
              <a:t>Floss teeth once per day.</a:t>
            </a:r>
          </a:p>
          <a:p>
            <a:r>
              <a:rPr lang="en-US" sz="2000" dirty="0">
                <a:solidFill>
                  <a:schemeClr val="tx1"/>
                </a:solidFill>
              </a:rPr>
              <a:t>Cut down on sugar.</a:t>
            </a:r>
          </a:p>
          <a:p>
            <a:r>
              <a:rPr lang="en-US" sz="2000" dirty="0">
                <a:solidFill>
                  <a:schemeClr val="tx1"/>
                </a:solidFill>
              </a:rPr>
              <a:t>Have regular dental checkups (every 6 months).</a:t>
            </a:r>
          </a:p>
          <a:p>
            <a:r>
              <a:rPr lang="en-US" sz="2000" dirty="0">
                <a:solidFill>
                  <a:schemeClr val="tx1"/>
                </a:solidFill>
              </a:rPr>
              <a:t>Braces, if necessary, to straighten your bite to prevent unnecessary wear and tear on teeth. </a:t>
            </a:r>
          </a:p>
          <a:p>
            <a:pPr marL="0" indent="0">
              <a:buNone/>
            </a:pPr>
            <a:endParaRPr lang="en-US" sz="1600" b="0" dirty="0">
              <a:solidFill>
                <a:schemeClr val="tx1"/>
              </a:solidFill>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72120" y="3284984"/>
            <a:ext cx="4928547" cy="3168352"/>
          </a:xfrm>
          <a:prstGeom prst="rect">
            <a:avLst/>
          </a:prstGeom>
        </p:spPr>
      </p:pic>
    </p:spTree>
    <p:extLst>
      <p:ext uri="{BB962C8B-B14F-4D97-AF65-F5344CB8AC3E}">
        <p14:creationId xmlns:p14="http://schemas.microsoft.com/office/powerpoint/2010/main" val="16937528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b="1" dirty="0"/>
              <a:t>Personal Fitness Merit Badge Requirements</a:t>
            </a:r>
            <a:endParaRPr lang="en-US" sz="2400" dirty="0"/>
          </a:p>
        </p:txBody>
      </p:sp>
      <p:sp>
        <p:nvSpPr>
          <p:cNvPr id="3" name="Content Placeholder 2"/>
          <p:cNvSpPr>
            <a:spLocks noGrp="1"/>
          </p:cNvSpPr>
          <p:nvPr>
            <p:ph idx="1"/>
          </p:nvPr>
        </p:nvSpPr>
        <p:spPr/>
        <p:txBody>
          <a:bodyPr/>
          <a:lstStyle/>
          <a:p>
            <a:pPr>
              <a:buFont typeface="+mj-lt"/>
              <a:buAutoNum type="arabicPeriod" startAt="2"/>
            </a:pPr>
            <a:r>
              <a:rPr lang="en-US" sz="2000" dirty="0"/>
              <a:t>Explain to your merit badge counselor verbally or in writing what personal fitness means to you, including:</a:t>
            </a:r>
          </a:p>
          <a:p>
            <a:pPr lvl="1">
              <a:buFont typeface="+mj-lt"/>
              <a:buAutoNum type="alphaLcPeriod"/>
            </a:pPr>
            <a:r>
              <a:rPr lang="en-US" sz="1600" b="0" dirty="0"/>
              <a:t>Reasons for being mentally, physically, socially, and spiritually fit</a:t>
            </a:r>
          </a:p>
          <a:p>
            <a:pPr lvl="1">
              <a:buFont typeface="+mj-lt"/>
              <a:buAutoNum type="alphaLcPeriod"/>
            </a:pPr>
            <a:r>
              <a:rPr lang="en-US" sz="1600" b="0" dirty="0"/>
              <a:t>What it means to be mentally healthy</a:t>
            </a:r>
          </a:p>
          <a:p>
            <a:pPr lvl="1">
              <a:buFont typeface="+mj-lt"/>
              <a:buAutoNum type="alphaLcPeriod"/>
            </a:pPr>
            <a:r>
              <a:rPr lang="en-US" sz="1600" b="0" dirty="0"/>
              <a:t>What it means to be physically healthy</a:t>
            </a:r>
          </a:p>
          <a:p>
            <a:pPr lvl="1">
              <a:buFont typeface="+mj-lt"/>
              <a:buAutoNum type="alphaLcPeriod"/>
            </a:pPr>
            <a:r>
              <a:rPr lang="en-US" sz="1600" b="0" dirty="0"/>
              <a:t>What it means to be socially healthy</a:t>
            </a:r>
          </a:p>
          <a:p>
            <a:endParaRPr lang="en-US" sz="20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520" y="44624"/>
            <a:ext cx="914400" cy="933450"/>
          </a:xfrm>
          <a:prstGeom prst="rect">
            <a:avLst/>
          </a:prstGeom>
        </p:spPr>
      </p:pic>
    </p:spTree>
    <p:extLst>
      <p:ext uri="{BB962C8B-B14F-4D97-AF65-F5344CB8AC3E}">
        <p14:creationId xmlns:p14="http://schemas.microsoft.com/office/powerpoint/2010/main" val="315321331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1258888" y="115888"/>
            <a:ext cx="7200900" cy="649287"/>
          </a:xfrm>
        </p:spPr>
        <p:txBody>
          <a:bodyPr/>
          <a:lstStyle/>
          <a:p>
            <a:r>
              <a:rPr lang="en-US" b="1" dirty="0">
                <a:latin typeface="Tahoma" charset="0"/>
              </a:rPr>
              <a:t>Requirement 2</a:t>
            </a:r>
            <a:endParaRPr lang="uk-UA" b="1" dirty="0">
              <a:latin typeface="Tahoma" charset="0"/>
            </a:endParaRPr>
          </a:p>
        </p:txBody>
      </p:sp>
      <p:sp>
        <p:nvSpPr>
          <p:cNvPr id="36867" name="Rectangle 3"/>
          <p:cNvSpPr>
            <a:spLocks noGrp="1" noChangeArrowheads="1"/>
          </p:cNvSpPr>
          <p:nvPr>
            <p:ph type="body" idx="1"/>
          </p:nvPr>
        </p:nvSpPr>
        <p:spPr>
          <a:xfrm>
            <a:off x="1187450" y="1043494"/>
            <a:ext cx="6769100" cy="5265232"/>
          </a:xfrm>
        </p:spPr>
        <p:txBody>
          <a:bodyPr/>
          <a:lstStyle/>
          <a:p>
            <a:pPr marL="0" indent="0">
              <a:buNone/>
            </a:pPr>
            <a:r>
              <a:rPr lang="en-US" sz="2000" dirty="0"/>
              <a:t>Explain to your merit badge counselor verbally or in writing what personal fitness means to you, including:</a:t>
            </a:r>
          </a:p>
          <a:p>
            <a:pPr lvl="1">
              <a:buFont typeface="+mj-lt"/>
              <a:buAutoNum type="alphaLcPeriod"/>
            </a:pPr>
            <a:r>
              <a:rPr lang="en-US" sz="1600" b="0" dirty="0"/>
              <a:t>Reasons for being mentally, physically, socially, and spiritually fit</a:t>
            </a:r>
          </a:p>
          <a:p>
            <a:pPr lvl="1">
              <a:buFont typeface="+mj-lt"/>
              <a:buAutoNum type="alphaLcPeriod"/>
            </a:pPr>
            <a:r>
              <a:rPr lang="en-US" sz="1600" b="0" dirty="0"/>
              <a:t>What it means to be mentally healthy</a:t>
            </a:r>
          </a:p>
          <a:p>
            <a:pPr lvl="1">
              <a:buFont typeface="+mj-lt"/>
              <a:buAutoNum type="alphaLcPeriod"/>
            </a:pPr>
            <a:r>
              <a:rPr lang="en-US" sz="1600" b="0" dirty="0"/>
              <a:t>What it means to be physically healthy</a:t>
            </a:r>
          </a:p>
          <a:p>
            <a:pPr lvl="1">
              <a:buFont typeface="+mj-lt"/>
              <a:buAutoNum type="alphaLcPeriod"/>
            </a:pPr>
            <a:r>
              <a:rPr lang="en-US" sz="1600" b="0" dirty="0"/>
              <a:t>What it means to be socially healthy</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3050" y="110043"/>
            <a:ext cx="914400" cy="933450"/>
          </a:xfrm>
          <a:prstGeom prst="rect">
            <a:avLst/>
          </a:prstGeom>
        </p:spPr>
      </p:pic>
      <p:pic>
        <p:nvPicPr>
          <p:cNvPr id="3" name="Picture 2"/>
          <p:cNvPicPr>
            <a:picLocks noChangeAspect="1"/>
          </p:cNvPicPr>
          <p:nvPr/>
        </p:nvPicPr>
        <p:blipFill rotWithShape="1">
          <a:blip r:embed="rId4"/>
          <a:srcRect l="7493" t="16401" r="6165" b="5901"/>
          <a:stretch/>
        </p:blipFill>
        <p:spPr>
          <a:xfrm>
            <a:off x="3372956" y="3140968"/>
            <a:ext cx="2972763" cy="3384376"/>
          </a:xfrm>
          <a:prstGeom prst="rect">
            <a:avLst/>
          </a:prstGeom>
        </p:spPr>
      </p:pic>
    </p:spTree>
    <p:extLst>
      <p:ext uri="{BB962C8B-B14F-4D97-AF65-F5344CB8AC3E}">
        <p14:creationId xmlns:p14="http://schemas.microsoft.com/office/powerpoint/2010/main" val="353301432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277506" name="Rectangle 2"/>
          <p:cNvSpPr>
            <a:spLocks noGrp="1" noChangeArrowheads="1"/>
          </p:cNvSpPr>
          <p:nvPr>
            <p:ph type="title"/>
          </p:nvPr>
        </p:nvSpPr>
        <p:spPr>
          <a:xfrm>
            <a:off x="1908175" y="117475"/>
            <a:ext cx="7056438" cy="719138"/>
          </a:xfrm>
        </p:spPr>
        <p:txBody>
          <a:bodyPr/>
          <a:lstStyle/>
          <a:p>
            <a:r>
              <a:rPr lang="en-US" sz="2800" b="1" dirty="0">
                <a:solidFill>
                  <a:schemeClr val="tx1"/>
                </a:solidFill>
              </a:rPr>
              <a:t>Reasons for being mentally, physically, socially, and spiritually fit</a:t>
            </a:r>
          </a:p>
        </p:txBody>
      </p:sp>
      <p:sp>
        <p:nvSpPr>
          <p:cNvPr id="277507" name="Rectangle 3"/>
          <p:cNvSpPr>
            <a:spLocks noGrp="1" noChangeArrowheads="1"/>
          </p:cNvSpPr>
          <p:nvPr>
            <p:ph type="body" idx="1"/>
          </p:nvPr>
        </p:nvSpPr>
        <p:spPr>
          <a:xfrm>
            <a:off x="1908175" y="908050"/>
            <a:ext cx="7056438" cy="5832475"/>
          </a:xfrm>
        </p:spPr>
        <p:txBody>
          <a:bodyPr/>
          <a:lstStyle/>
          <a:p>
            <a:r>
              <a:rPr lang="en-US" sz="2000" dirty="0">
                <a:solidFill>
                  <a:schemeClr val="tx1"/>
                </a:solidFill>
              </a:rPr>
              <a:t>All areas of personal fitness work together, interacting and influencing one another.  </a:t>
            </a:r>
          </a:p>
          <a:p>
            <a:pPr lvl="1"/>
            <a:r>
              <a:rPr lang="en-US" sz="1600" b="0" dirty="0">
                <a:solidFill>
                  <a:schemeClr val="tx1"/>
                </a:solidFill>
              </a:rPr>
              <a:t>Exercise, diet, sleep, family life, and religious involvement impact mental and emotional fitness and vice versa.</a:t>
            </a:r>
          </a:p>
          <a:p>
            <a:r>
              <a:rPr lang="en-US" sz="2000" dirty="0">
                <a:solidFill>
                  <a:schemeClr val="tx1"/>
                </a:solidFill>
              </a:rPr>
              <a:t>A high level of fitness in one area can boost another area while a low level of fitness in one area can limit your accomplishments in the other areas. </a:t>
            </a:r>
          </a:p>
          <a:p>
            <a:pPr lvl="0"/>
            <a:r>
              <a:rPr lang="en-US" sz="2000" dirty="0">
                <a:solidFill>
                  <a:schemeClr val="tx1"/>
                </a:solidFill>
              </a:rPr>
              <a:t>All types of fitness improve quality of life.</a:t>
            </a:r>
          </a:p>
          <a:p>
            <a:pPr lvl="0"/>
            <a:r>
              <a:rPr lang="en-US" sz="2000" dirty="0">
                <a:solidFill>
                  <a:schemeClr val="tx1"/>
                </a:solidFill>
              </a:rPr>
              <a:t>Fitness provides energy to do the activities we enjoy.</a:t>
            </a:r>
          </a:p>
          <a:p>
            <a:pPr lvl="0"/>
            <a:r>
              <a:rPr lang="en-US" sz="2000" dirty="0">
                <a:solidFill>
                  <a:schemeClr val="tx1"/>
                </a:solidFill>
              </a:rPr>
              <a:t>Developing a healthy fitness pattern continues throughout life.</a:t>
            </a:r>
          </a:p>
          <a:p>
            <a:pPr marL="0" indent="0">
              <a:buNone/>
            </a:pPr>
            <a:endParaRPr lang="en-US" sz="1600" b="0" dirty="0">
              <a:solidFill>
                <a:schemeClr val="tx1"/>
              </a:solidFill>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48162" y="4293096"/>
            <a:ext cx="4176464" cy="2349261"/>
          </a:xfrm>
          <a:prstGeom prst="rect">
            <a:avLst/>
          </a:prstGeom>
        </p:spPr>
      </p:pic>
    </p:spTree>
    <p:extLst>
      <p:ext uri="{BB962C8B-B14F-4D97-AF65-F5344CB8AC3E}">
        <p14:creationId xmlns:p14="http://schemas.microsoft.com/office/powerpoint/2010/main" val="105329730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277506" name="Rectangle 2"/>
          <p:cNvSpPr>
            <a:spLocks noGrp="1" noChangeArrowheads="1"/>
          </p:cNvSpPr>
          <p:nvPr>
            <p:ph type="title"/>
          </p:nvPr>
        </p:nvSpPr>
        <p:spPr>
          <a:xfrm>
            <a:off x="1908175" y="117475"/>
            <a:ext cx="7056438" cy="719138"/>
          </a:xfrm>
        </p:spPr>
        <p:txBody>
          <a:bodyPr/>
          <a:lstStyle/>
          <a:p>
            <a:r>
              <a:rPr lang="en-US" b="1" dirty="0">
                <a:solidFill>
                  <a:schemeClr val="tx1"/>
                </a:solidFill>
              </a:rPr>
              <a:t>Mentally Healthy</a:t>
            </a:r>
          </a:p>
        </p:txBody>
      </p:sp>
      <p:sp>
        <p:nvSpPr>
          <p:cNvPr id="277507" name="Rectangle 3"/>
          <p:cNvSpPr>
            <a:spLocks noGrp="1" noChangeArrowheads="1"/>
          </p:cNvSpPr>
          <p:nvPr>
            <p:ph type="body" idx="1"/>
          </p:nvPr>
        </p:nvSpPr>
        <p:spPr>
          <a:xfrm>
            <a:off x="1908175" y="908050"/>
            <a:ext cx="7056438" cy="5832475"/>
          </a:xfrm>
        </p:spPr>
        <p:txBody>
          <a:bodyPr/>
          <a:lstStyle/>
          <a:p>
            <a:r>
              <a:rPr lang="en-US" sz="2000" b="1" dirty="0">
                <a:solidFill>
                  <a:schemeClr val="tx1"/>
                </a:solidFill>
              </a:rPr>
              <a:t>What Does It Mean to Be Mentally Healthy?</a:t>
            </a:r>
            <a:endParaRPr lang="en-US" sz="2000" dirty="0">
              <a:solidFill>
                <a:schemeClr val="tx1"/>
              </a:solidFill>
            </a:endParaRPr>
          </a:p>
          <a:p>
            <a:pPr lvl="1"/>
            <a:r>
              <a:rPr lang="en-US" sz="1600" b="0" dirty="0">
                <a:solidFill>
                  <a:schemeClr val="tx1"/>
                </a:solidFill>
              </a:rPr>
              <a:t>Being able to express your feelings and emotions.</a:t>
            </a:r>
          </a:p>
          <a:p>
            <a:pPr lvl="1"/>
            <a:r>
              <a:rPr lang="en-US" sz="1600" b="0" dirty="0">
                <a:solidFill>
                  <a:schemeClr val="tx1"/>
                </a:solidFill>
              </a:rPr>
              <a:t>Not being controlled by anxiety.</a:t>
            </a:r>
          </a:p>
          <a:p>
            <a:pPr lvl="1"/>
            <a:r>
              <a:rPr lang="en-US" sz="1600" b="0" dirty="0">
                <a:solidFill>
                  <a:schemeClr val="tx1"/>
                </a:solidFill>
              </a:rPr>
              <a:t>Learning to communicate.</a:t>
            </a:r>
          </a:p>
          <a:p>
            <a:pPr lvl="1"/>
            <a:r>
              <a:rPr lang="en-US" sz="1600" b="0" dirty="0">
                <a:solidFill>
                  <a:schemeClr val="tx1"/>
                </a:solidFill>
              </a:rPr>
              <a:t>Understanding that ups and downs in life are temporary.</a:t>
            </a:r>
          </a:p>
          <a:p>
            <a:pPr marL="0" indent="0">
              <a:buNone/>
            </a:pPr>
            <a:endParaRPr lang="en-US" sz="1600" b="0" dirty="0">
              <a:solidFill>
                <a:schemeClr val="tx1"/>
              </a:solidFill>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88218" y="2852936"/>
            <a:ext cx="4896352" cy="3261047"/>
          </a:xfrm>
          <a:prstGeom prst="rect">
            <a:avLst/>
          </a:prstGeom>
        </p:spPr>
      </p:pic>
    </p:spTree>
    <p:extLst>
      <p:ext uri="{BB962C8B-B14F-4D97-AF65-F5344CB8AC3E}">
        <p14:creationId xmlns:p14="http://schemas.microsoft.com/office/powerpoint/2010/main" val="320751792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277506" name="Rectangle 2"/>
          <p:cNvSpPr>
            <a:spLocks noGrp="1" noChangeArrowheads="1"/>
          </p:cNvSpPr>
          <p:nvPr>
            <p:ph type="title"/>
          </p:nvPr>
        </p:nvSpPr>
        <p:spPr>
          <a:xfrm>
            <a:off x="1908175" y="117475"/>
            <a:ext cx="7056438" cy="719138"/>
          </a:xfrm>
        </p:spPr>
        <p:txBody>
          <a:bodyPr/>
          <a:lstStyle/>
          <a:p>
            <a:r>
              <a:rPr lang="en-US" b="1" dirty="0">
                <a:solidFill>
                  <a:schemeClr val="tx1"/>
                </a:solidFill>
              </a:rPr>
              <a:t>Physically Healthy</a:t>
            </a:r>
          </a:p>
        </p:txBody>
      </p:sp>
      <p:sp>
        <p:nvSpPr>
          <p:cNvPr id="277507" name="Rectangle 3"/>
          <p:cNvSpPr>
            <a:spLocks noGrp="1" noChangeArrowheads="1"/>
          </p:cNvSpPr>
          <p:nvPr>
            <p:ph type="body" idx="1"/>
          </p:nvPr>
        </p:nvSpPr>
        <p:spPr>
          <a:xfrm>
            <a:off x="1908175" y="908050"/>
            <a:ext cx="7056438" cy="5832475"/>
          </a:xfrm>
        </p:spPr>
        <p:txBody>
          <a:bodyPr/>
          <a:lstStyle/>
          <a:p>
            <a:r>
              <a:rPr lang="en-US" sz="2000" b="1" dirty="0">
                <a:solidFill>
                  <a:schemeClr val="tx1"/>
                </a:solidFill>
              </a:rPr>
              <a:t>What Does It Mean to Be Physically Healthy?</a:t>
            </a:r>
            <a:endParaRPr lang="en-US" sz="2000" dirty="0">
              <a:solidFill>
                <a:schemeClr val="tx1"/>
              </a:solidFill>
            </a:endParaRPr>
          </a:p>
          <a:p>
            <a:pPr lvl="1"/>
            <a:r>
              <a:rPr lang="en-US" sz="1600" b="0" dirty="0">
                <a:solidFill>
                  <a:schemeClr val="tx1"/>
                </a:solidFill>
              </a:rPr>
              <a:t>Regular exercise.</a:t>
            </a:r>
          </a:p>
          <a:p>
            <a:pPr lvl="1"/>
            <a:r>
              <a:rPr lang="en-US" sz="1600" b="0" dirty="0">
                <a:solidFill>
                  <a:schemeClr val="tx1"/>
                </a:solidFill>
              </a:rPr>
              <a:t>Balanced diet.</a:t>
            </a:r>
          </a:p>
          <a:p>
            <a:pPr lvl="1"/>
            <a:r>
              <a:rPr lang="en-US" sz="1600" b="0" dirty="0">
                <a:solidFill>
                  <a:schemeClr val="tx1"/>
                </a:solidFill>
              </a:rPr>
              <a:t>Preventing disease through good habits and immunizations.</a:t>
            </a:r>
          </a:p>
          <a:p>
            <a:pPr lvl="1"/>
            <a:r>
              <a:rPr lang="en-US" sz="1600" b="0" dirty="0">
                <a:solidFill>
                  <a:schemeClr val="tx1"/>
                </a:solidFill>
              </a:rPr>
              <a:t>Maintaining a healthy weight.</a:t>
            </a:r>
          </a:p>
          <a:p>
            <a:pPr lvl="1"/>
            <a:r>
              <a:rPr lang="en-US" sz="1600" b="0" dirty="0">
                <a:solidFill>
                  <a:schemeClr val="tx1"/>
                </a:solidFill>
              </a:rPr>
              <a:t>Refusing to use alcohol, tobacco, and other drugs.</a:t>
            </a:r>
          </a:p>
          <a:p>
            <a:pPr lvl="1"/>
            <a:r>
              <a:rPr lang="en-US" sz="1600" b="0" dirty="0">
                <a:solidFill>
                  <a:schemeClr val="tx1"/>
                </a:solidFill>
              </a:rPr>
              <a:t>Getting enough sleep.</a:t>
            </a:r>
          </a:p>
          <a:p>
            <a:pPr marL="0" indent="0">
              <a:buNone/>
            </a:pPr>
            <a:endParaRPr lang="en-US" sz="1600" b="0" dirty="0">
              <a:solidFill>
                <a:schemeClr val="tx1"/>
              </a:solidFill>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68142" y="3356992"/>
            <a:ext cx="4536504" cy="3026698"/>
          </a:xfrm>
          <a:prstGeom prst="rect">
            <a:avLst/>
          </a:prstGeom>
        </p:spPr>
      </p:pic>
    </p:spTree>
    <p:extLst>
      <p:ext uri="{BB962C8B-B14F-4D97-AF65-F5344CB8AC3E}">
        <p14:creationId xmlns:p14="http://schemas.microsoft.com/office/powerpoint/2010/main" val="282173011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277506" name="Rectangle 2"/>
          <p:cNvSpPr>
            <a:spLocks noGrp="1" noChangeArrowheads="1"/>
          </p:cNvSpPr>
          <p:nvPr>
            <p:ph type="title"/>
          </p:nvPr>
        </p:nvSpPr>
        <p:spPr>
          <a:xfrm>
            <a:off x="1908175" y="117475"/>
            <a:ext cx="7056438" cy="719138"/>
          </a:xfrm>
        </p:spPr>
        <p:txBody>
          <a:bodyPr/>
          <a:lstStyle/>
          <a:p>
            <a:r>
              <a:rPr lang="en-US" b="1" dirty="0">
                <a:solidFill>
                  <a:schemeClr val="tx1"/>
                </a:solidFill>
              </a:rPr>
              <a:t>Socially Healthy</a:t>
            </a:r>
          </a:p>
        </p:txBody>
      </p:sp>
      <p:sp>
        <p:nvSpPr>
          <p:cNvPr id="277507" name="Rectangle 3"/>
          <p:cNvSpPr>
            <a:spLocks noGrp="1" noChangeArrowheads="1"/>
          </p:cNvSpPr>
          <p:nvPr>
            <p:ph type="body" idx="1"/>
          </p:nvPr>
        </p:nvSpPr>
        <p:spPr>
          <a:xfrm>
            <a:off x="1908175" y="908050"/>
            <a:ext cx="4004107" cy="5832475"/>
          </a:xfrm>
        </p:spPr>
        <p:txBody>
          <a:bodyPr/>
          <a:lstStyle/>
          <a:p>
            <a:r>
              <a:rPr lang="en-US" sz="2000" b="1" dirty="0">
                <a:solidFill>
                  <a:schemeClr val="tx1"/>
                </a:solidFill>
              </a:rPr>
              <a:t>What Does It Mean to Be Socially Healthy?</a:t>
            </a:r>
            <a:endParaRPr lang="en-US" sz="2000" dirty="0">
              <a:solidFill>
                <a:schemeClr val="tx1"/>
              </a:solidFill>
            </a:endParaRPr>
          </a:p>
          <a:p>
            <a:pPr lvl="1"/>
            <a:r>
              <a:rPr lang="en-US" sz="1600" b="0" dirty="0">
                <a:solidFill>
                  <a:schemeClr val="tx1"/>
                </a:solidFill>
              </a:rPr>
              <a:t>Having good friends you can talk to and trust.</a:t>
            </a:r>
          </a:p>
          <a:p>
            <a:pPr lvl="1"/>
            <a:r>
              <a:rPr lang="en-US" sz="1600" b="0" dirty="0">
                <a:solidFill>
                  <a:schemeClr val="tx1"/>
                </a:solidFill>
              </a:rPr>
              <a:t>Developing social skills.</a:t>
            </a:r>
          </a:p>
          <a:p>
            <a:pPr lvl="2"/>
            <a:r>
              <a:rPr lang="en-US" sz="1600" dirty="0">
                <a:solidFill>
                  <a:schemeClr val="tx1"/>
                </a:solidFill>
              </a:rPr>
              <a:t>Being a good listener.</a:t>
            </a:r>
          </a:p>
          <a:p>
            <a:pPr lvl="2"/>
            <a:r>
              <a:rPr lang="en-US" sz="1600" b="0" dirty="0">
                <a:solidFill>
                  <a:schemeClr val="tx1"/>
                </a:solidFill>
              </a:rPr>
              <a:t>Accepting of other for who they are.</a:t>
            </a:r>
          </a:p>
          <a:p>
            <a:pPr lvl="1"/>
            <a:r>
              <a:rPr lang="en-US" sz="1600" b="0" dirty="0">
                <a:solidFill>
                  <a:schemeClr val="tx1"/>
                </a:solidFill>
              </a:rPr>
              <a:t>Able to handle peer pressure.</a:t>
            </a:r>
          </a:p>
          <a:p>
            <a:pPr lvl="1"/>
            <a:r>
              <a:rPr lang="en-US" sz="1600" b="0" dirty="0">
                <a:solidFill>
                  <a:schemeClr val="tx1"/>
                </a:solidFill>
              </a:rPr>
              <a:t>Knowing your life priorities.</a:t>
            </a:r>
          </a:p>
          <a:p>
            <a:pPr lvl="1"/>
            <a:r>
              <a:rPr lang="en-US" sz="1600" b="0" dirty="0">
                <a:solidFill>
                  <a:schemeClr val="tx1"/>
                </a:solidFill>
              </a:rPr>
              <a:t>Growing in confidence.</a:t>
            </a:r>
          </a:p>
          <a:p>
            <a:pPr marL="0" indent="0">
              <a:buNone/>
            </a:pPr>
            <a:endParaRPr lang="en-US" sz="1600" b="0" dirty="0">
              <a:solidFill>
                <a:schemeClr val="tx1"/>
              </a:solidFill>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09224" y="1047749"/>
            <a:ext cx="3055389" cy="2748571"/>
          </a:xfrm>
          <a:prstGeom prst="rect">
            <a:avLst/>
          </a:prstGeom>
        </p:spPr>
      </p:pic>
    </p:spTree>
    <p:extLst>
      <p:ext uri="{BB962C8B-B14F-4D97-AF65-F5344CB8AC3E}">
        <p14:creationId xmlns:p14="http://schemas.microsoft.com/office/powerpoint/2010/main" val="388060331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277506" name="Rectangle 2"/>
          <p:cNvSpPr>
            <a:spLocks noGrp="1" noChangeArrowheads="1"/>
          </p:cNvSpPr>
          <p:nvPr>
            <p:ph type="title"/>
          </p:nvPr>
        </p:nvSpPr>
        <p:spPr>
          <a:xfrm>
            <a:off x="1908175" y="117475"/>
            <a:ext cx="7235824" cy="719138"/>
          </a:xfrm>
        </p:spPr>
        <p:txBody>
          <a:bodyPr/>
          <a:lstStyle/>
          <a:p>
            <a:r>
              <a:rPr lang="en-US" sz="2800" b="1" dirty="0">
                <a:solidFill>
                  <a:schemeClr val="tx1"/>
                </a:solidFill>
              </a:rPr>
              <a:t>Tips for handling negative peer pressure</a:t>
            </a:r>
          </a:p>
        </p:txBody>
      </p:sp>
      <p:sp>
        <p:nvSpPr>
          <p:cNvPr id="277507" name="Rectangle 3"/>
          <p:cNvSpPr>
            <a:spLocks noGrp="1" noChangeArrowheads="1"/>
          </p:cNvSpPr>
          <p:nvPr>
            <p:ph type="body" idx="1"/>
          </p:nvPr>
        </p:nvSpPr>
        <p:spPr>
          <a:xfrm>
            <a:off x="1908175" y="908050"/>
            <a:ext cx="3599929" cy="5832475"/>
          </a:xfrm>
        </p:spPr>
        <p:txBody>
          <a:bodyPr/>
          <a:lstStyle/>
          <a:p>
            <a:r>
              <a:rPr lang="en-US" sz="2000" b="0" dirty="0">
                <a:solidFill>
                  <a:schemeClr val="tx1"/>
                </a:solidFill>
              </a:rPr>
              <a:t>Be confident in yourself and know that it is okay to say “No”.</a:t>
            </a:r>
          </a:p>
          <a:p>
            <a:r>
              <a:rPr lang="en-US" sz="2000" dirty="0">
                <a:solidFill>
                  <a:schemeClr val="tx1"/>
                </a:solidFill>
              </a:rPr>
              <a:t>Consider the consequences or the outcome of what someone is pressuring you to do.</a:t>
            </a:r>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79944" y="980728"/>
            <a:ext cx="3349680" cy="2232248"/>
          </a:xfrm>
          <a:prstGeom prst="rect">
            <a:avLst/>
          </a:prstGeom>
        </p:spPr>
      </p:pic>
      <p:sp>
        <p:nvSpPr>
          <p:cNvPr id="7" name="Rectangle 3"/>
          <p:cNvSpPr txBox="1">
            <a:spLocks noChangeArrowheads="1"/>
          </p:cNvSpPr>
          <p:nvPr/>
        </p:nvSpPr>
        <p:spPr bwMode="auto">
          <a:xfrm>
            <a:off x="1908175" y="3220987"/>
            <a:ext cx="7056438" cy="2512269"/>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har char="•"/>
              <a:defRPr sz="2800">
                <a:solidFill>
                  <a:schemeClr val="bg1"/>
                </a:solidFill>
                <a:latin typeface="+mn-lt"/>
                <a:ea typeface="+mn-ea"/>
                <a:cs typeface="+mn-cs"/>
              </a:defRPr>
            </a:lvl1pPr>
            <a:lvl2pPr marL="742950" indent="-285750" algn="l" rtl="0" fontAlgn="base">
              <a:spcBef>
                <a:spcPct val="20000"/>
              </a:spcBef>
              <a:spcAft>
                <a:spcPct val="0"/>
              </a:spcAft>
              <a:buChar char="–"/>
              <a:defRPr sz="2400" b="1">
                <a:solidFill>
                  <a:schemeClr val="bg1"/>
                </a:solidFill>
                <a:latin typeface="+mn-lt"/>
              </a:defRPr>
            </a:lvl2pPr>
            <a:lvl3pPr marL="1143000" indent="-228600" algn="l" rtl="0" fontAlgn="base">
              <a:spcBef>
                <a:spcPct val="20000"/>
              </a:spcBef>
              <a:spcAft>
                <a:spcPct val="0"/>
              </a:spcAft>
              <a:buChar char="•"/>
              <a:defRPr sz="2400">
                <a:solidFill>
                  <a:schemeClr val="bg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r>
              <a:rPr lang="en-US" sz="2000" kern="0" dirty="0">
                <a:solidFill>
                  <a:schemeClr val="tx1"/>
                </a:solidFill>
              </a:rPr>
              <a:t>Listen to what your gut is telling you.</a:t>
            </a:r>
          </a:p>
          <a:p>
            <a:r>
              <a:rPr lang="en-US" sz="2000" kern="0" dirty="0">
                <a:solidFill>
                  <a:schemeClr val="tx1"/>
                </a:solidFill>
              </a:rPr>
              <a:t>Hang out with people who are similar to you; who have the same values as you do.</a:t>
            </a:r>
          </a:p>
          <a:p>
            <a:r>
              <a:rPr lang="en-US" sz="2000" kern="0" dirty="0">
                <a:solidFill>
                  <a:schemeClr val="tx1"/>
                </a:solidFill>
              </a:rPr>
              <a:t>Make decisions based upon what is best for you regardless of what others are telling you to do.</a:t>
            </a:r>
          </a:p>
          <a:p>
            <a:r>
              <a:rPr lang="en-US" sz="2000" kern="0" dirty="0">
                <a:solidFill>
                  <a:schemeClr val="tx1"/>
                </a:solidFill>
              </a:rPr>
              <a:t>Enlist the help of a trusted adult if you are in a situation involving peer pressure that you are unsure about.</a:t>
            </a:r>
          </a:p>
        </p:txBody>
      </p:sp>
    </p:spTree>
    <p:extLst>
      <p:ext uri="{BB962C8B-B14F-4D97-AF65-F5344CB8AC3E}">
        <p14:creationId xmlns:p14="http://schemas.microsoft.com/office/powerpoint/2010/main" val="213116159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277506" name="Rectangle 2"/>
          <p:cNvSpPr>
            <a:spLocks noGrp="1" noChangeArrowheads="1"/>
          </p:cNvSpPr>
          <p:nvPr>
            <p:ph type="title"/>
          </p:nvPr>
        </p:nvSpPr>
        <p:spPr>
          <a:xfrm>
            <a:off x="1908175" y="117475"/>
            <a:ext cx="7056438" cy="719138"/>
          </a:xfrm>
        </p:spPr>
        <p:txBody>
          <a:bodyPr/>
          <a:lstStyle/>
          <a:p>
            <a:r>
              <a:rPr lang="en-US" b="1" dirty="0">
                <a:solidFill>
                  <a:schemeClr val="tx1"/>
                </a:solidFill>
              </a:rPr>
              <a:t>Spiritually Fit</a:t>
            </a:r>
          </a:p>
        </p:txBody>
      </p:sp>
      <p:sp>
        <p:nvSpPr>
          <p:cNvPr id="277507" name="Rectangle 3"/>
          <p:cNvSpPr>
            <a:spLocks noGrp="1" noChangeArrowheads="1"/>
          </p:cNvSpPr>
          <p:nvPr>
            <p:ph type="body" idx="1"/>
          </p:nvPr>
        </p:nvSpPr>
        <p:spPr>
          <a:xfrm>
            <a:off x="1908175" y="908050"/>
            <a:ext cx="7056438" cy="5832475"/>
          </a:xfrm>
        </p:spPr>
        <p:txBody>
          <a:bodyPr/>
          <a:lstStyle/>
          <a:p>
            <a:r>
              <a:rPr lang="en-US" sz="2000" b="1" dirty="0">
                <a:solidFill>
                  <a:schemeClr val="tx1"/>
                </a:solidFill>
              </a:rPr>
              <a:t>What does it mean to be Spiritually Fit?</a:t>
            </a:r>
          </a:p>
          <a:p>
            <a:pPr lvl="1"/>
            <a:r>
              <a:rPr lang="en-US" sz="1600" b="0" dirty="0">
                <a:solidFill>
                  <a:schemeClr val="tx1"/>
                </a:solidFill>
              </a:rPr>
              <a:t>Being “morally straight.”</a:t>
            </a:r>
          </a:p>
          <a:p>
            <a:pPr lvl="1"/>
            <a:r>
              <a:rPr lang="en-US" sz="1600" b="0" dirty="0">
                <a:solidFill>
                  <a:schemeClr val="tx1"/>
                </a:solidFill>
              </a:rPr>
              <a:t>Exhibiting ethical behavior.</a:t>
            </a:r>
          </a:p>
          <a:p>
            <a:pPr lvl="2"/>
            <a:r>
              <a:rPr lang="en-US" sz="1600" dirty="0">
                <a:solidFill>
                  <a:schemeClr val="tx1"/>
                </a:solidFill>
              </a:rPr>
              <a:t>Governed by the values of your religion/spiritual tenets, family, community.</a:t>
            </a:r>
          </a:p>
          <a:p>
            <a:pPr lvl="2"/>
            <a:r>
              <a:rPr lang="en-US" sz="1600" dirty="0">
                <a:solidFill>
                  <a:schemeClr val="tx1"/>
                </a:solidFill>
              </a:rPr>
              <a:t>Doing the right thing even when no one is watching. </a:t>
            </a: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46338" y="3068960"/>
            <a:ext cx="5580112" cy="3138813"/>
          </a:xfrm>
          <a:prstGeom prst="rect">
            <a:avLst/>
          </a:prstGeom>
        </p:spPr>
      </p:pic>
    </p:spTree>
    <p:extLst>
      <p:ext uri="{BB962C8B-B14F-4D97-AF65-F5344CB8AC3E}">
        <p14:creationId xmlns:p14="http://schemas.microsoft.com/office/powerpoint/2010/main" val="43590753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1258888" y="115888"/>
            <a:ext cx="7200900" cy="649287"/>
          </a:xfrm>
        </p:spPr>
        <p:txBody>
          <a:bodyPr/>
          <a:lstStyle/>
          <a:p>
            <a:r>
              <a:rPr lang="en-US" b="1" dirty="0">
                <a:latin typeface="Tahoma" charset="0"/>
              </a:rPr>
              <a:t>Requirement 3</a:t>
            </a:r>
            <a:endParaRPr lang="uk-UA" b="1" dirty="0">
              <a:latin typeface="Tahoma" charset="0"/>
            </a:endParaRPr>
          </a:p>
        </p:txBody>
      </p:sp>
      <p:sp>
        <p:nvSpPr>
          <p:cNvPr id="36867" name="Rectangle 3"/>
          <p:cNvSpPr>
            <a:spLocks noGrp="1" noChangeArrowheads="1"/>
          </p:cNvSpPr>
          <p:nvPr>
            <p:ph type="body" idx="1"/>
          </p:nvPr>
        </p:nvSpPr>
        <p:spPr>
          <a:xfrm>
            <a:off x="1187450" y="1043494"/>
            <a:ext cx="6769100" cy="5265232"/>
          </a:xfrm>
        </p:spPr>
        <p:txBody>
          <a:bodyPr/>
          <a:lstStyle/>
          <a:p>
            <a:pPr marL="0" indent="0">
              <a:buNone/>
            </a:pPr>
            <a:r>
              <a:rPr lang="en-US" sz="2000" dirty="0"/>
              <a:t>With your counselor, answer and discuss the following questions:</a:t>
            </a:r>
          </a:p>
          <a:p>
            <a:pPr lvl="1">
              <a:buFont typeface="+mj-lt"/>
              <a:buAutoNum type="alphaLcPeriod"/>
            </a:pPr>
            <a:r>
              <a:rPr lang="en-US" sz="1600" b="0" dirty="0"/>
              <a:t>Are you living in such a way that your risk of preventable diseases is minimized?</a:t>
            </a:r>
          </a:p>
          <a:p>
            <a:pPr lvl="1">
              <a:buFont typeface="+mj-lt"/>
              <a:buAutoNum type="alphaLcPeriod"/>
            </a:pPr>
            <a:r>
              <a:rPr lang="en-US" sz="1600" b="0" dirty="0"/>
              <a:t>Are you immunized and vaccinated according to the advice of your healthcare provider and the direction of your parent(s)/guardian(s)?</a:t>
            </a:r>
          </a:p>
          <a:p>
            <a:pPr lvl="1">
              <a:buFont typeface="+mj-lt"/>
              <a:buAutoNum type="alphaLcPeriod"/>
            </a:pPr>
            <a:r>
              <a:rPr lang="en-US" sz="1600" b="0" dirty="0"/>
              <a:t>Are you free from habits relating to poor nutrition and the use of alcohol, tobacco, drugs, and other practices that could be harmful to your health?</a:t>
            </a:r>
          </a:p>
          <a:p>
            <a:pPr lvl="1">
              <a:buFont typeface="+mj-lt"/>
              <a:buAutoNum type="alphaLcPeriod"/>
            </a:pPr>
            <a:r>
              <a:rPr lang="en-US" sz="1600" b="0" dirty="0"/>
              <a:t>What are the advantages to getting a full night’s sleep?</a:t>
            </a:r>
          </a:p>
          <a:p>
            <a:pPr lvl="1">
              <a:buFont typeface="+mj-lt"/>
              <a:buAutoNum type="alphaLcPeriod"/>
            </a:pPr>
            <a:r>
              <a:rPr lang="en-US" sz="1600" b="0" dirty="0"/>
              <a:t>Define a nutritious, balanced diet and why it is important.</a:t>
            </a:r>
          </a:p>
          <a:p>
            <a:pPr lvl="1">
              <a:buFont typeface="+mj-lt"/>
              <a:buAutoNum type="alphaLcPeriod"/>
            </a:pPr>
            <a:r>
              <a:rPr lang="en-US" sz="1600" b="0" dirty="0"/>
              <a:t>Do you participate in a regular exercise program or recreational activities?</a:t>
            </a:r>
          </a:p>
          <a:p>
            <a:pPr lvl="1">
              <a:buFont typeface="+mj-lt"/>
              <a:buAutoNum type="alphaLcPeriod"/>
            </a:pPr>
            <a:r>
              <a:rPr lang="en-US" sz="1600" b="0" dirty="0"/>
              <a:t>What are you doing to demonstrate your duty to God?</a:t>
            </a:r>
          </a:p>
          <a:p>
            <a:pPr lvl="1">
              <a:buFont typeface="+mj-lt"/>
              <a:buAutoNum type="alphaLcPeriod"/>
            </a:pPr>
            <a:r>
              <a:rPr lang="en-US" sz="1600" b="0" dirty="0"/>
              <a:t>Do you spend quality time with your family and friends in social and recreational activities?</a:t>
            </a:r>
          </a:p>
          <a:p>
            <a:pPr lvl="1">
              <a:buFont typeface="+mj-lt"/>
              <a:buAutoNum type="alphaLcPeriod"/>
            </a:pPr>
            <a:r>
              <a:rPr lang="en-US" sz="1600" b="0" dirty="0"/>
              <a:t>Do you support family activities and efforts to maintain a good home life?</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3050" y="110043"/>
            <a:ext cx="914400" cy="933450"/>
          </a:xfrm>
          <a:prstGeom prst="rect">
            <a:avLst/>
          </a:prstGeom>
        </p:spPr>
      </p:pic>
    </p:spTree>
    <p:extLst>
      <p:ext uri="{BB962C8B-B14F-4D97-AF65-F5344CB8AC3E}">
        <p14:creationId xmlns:p14="http://schemas.microsoft.com/office/powerpoint/2010/main" val="82797546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277506" name="Rectangle 2"/>
          <p:cNvSpPr>
            <a:spLocks noGrp="1" noChangeArrowheads="1"/>
          </p:cNvSpPr>
          <p:nvPr>
            <p:ph type="title"/>
          </p:nvPr>
        </p:nvSpPr>
        <p:spPr>
          <a:xfrm>
            <a:off x="1908175" y="117475"/>
            <a:ext cx="7056438" cy="719138"/>
          </a:xfrm>
        </p:spPr>
        <p:txBody>
          <a:bodyPr/>
          <a:lstStyle/>
          <a:p>
            <a:r>
              <a:rPr lang="en-US" sz="2800" b="1" dirty="0">
                <a:solidFill>
                  <a:schemeClr val="tx1"/>
                </a:solidFill>
              </a:rPr>
              <a:t>Minimizing Communicable Diseases</a:t>
            </a:r>
          </a:p>
        </p:txBody>
      </p:sp>
      <p:sp>
        <p:nvSpPr>
          <p:cNvPr id="277507" name="Rectangle 3"/>
          <p:cNvSpPr>
            <a:spLocks noGrp="1" noChangeArrowheads="1"/>
          </p:cNvSpPr>
          <p:nvPr>
            <p:ph type="body" idx="1"/>
          </p:nvPr>
        </p:nvSpPr>
        <p:spPr>
          <a:xfrm>
            <a:off x="1908174" y="908051"/>
            <a:ext cx="3887961" cy="4321150"/>
          </a:xfrm>
        </p:spPr>
        <p:txBody>
          <a:bodyPr/>
          <a:lstStyle/>
          <a:p>
            <a:r>
              <a:rPr lang="en-US" sz="2000" dirty="0">
                <a:solidFill>
                  <a:schemeClr val="tx1"/>
                </a:solidFill>
              </a:rPr>
              <a:t>Healthy habits prevent germs and infectious diseases from spreading.</a:t>
            </a:r>
          </a:p>
          <a:p>
            <a:pPr lvl="1"/>
            <a:r>
              <a:rPr lang="en-US" sz="1600" b="0" dirty="0">
                <a:solidFill>
                  <a:schemeClr val="tx1"/>
                </a:solidFill>
              </a:rPr>
              <a:t>Handle and Prepare Food Safely.</a:t>
            </a:r>
          </a:p>
          <a:p>
            <a:pPr lvl="1"/>
            <a:r>
              <a:rPr lang="en-US" sz="1600" b="0" dirty="0">
                <a:solidFill>
                  <a:schemeClr val="tx1"/>
                </a:solidFill>
              </a:rPr>
              <a:t>Wash Hands Often.</a:t>
            </a:r>
          </a:p>
          <a:p>
            <a:pPr lvl="1"/>
            <a:r>
              <a:rPr lang="en-US" sz="1600" b="0" dirty="0">
                <a:solidFill>
                  <a:schemeClr val="tx1"/>
                </a:solidFill>
              </a:rPr>
              <a:t>Clean and Disinfect Commonly Used Surfaces.</a:t>
            </a:r>
          </a:p>
          <a:p>
            <a:pPr lvl="1"/>
            <a:r>
              <a:rPr lang="en-US" sz="1600" b="0" dirty="0">
                <a:solidFill>
                  <a:schemeClr val="tx1"/>
                </a:solidFill>
              </a:rPr>
              <a:t>Cough and Sneeze into a Tissue or Your Sleeve.</a:t>
            </a:r>
          </a:p>
          <a:p>
            <a:pPr lvl="1"/>
            <a:r>
              <a:rPr lang="en-US" sz="1600" b="0" dirty="0">
                <a:solidFill>
                  <a:schemeClr val="tx1"/>
                </a:solidFill>
              </a:rPr>
              <a:t>Don’t Share Personal Items.</a:t>
            </a:r>
          </a:p>
          <a:p>
            <a:pPr lvl="1"/>
            <a:r>
              <a:rPr lang="en-US" sz="1600" b="0" dirty="0">
                <a:solidFill>
                  <a:schemeClr val="tx1"/>
                </a:solidFill>
              </a:rPr>
              <a:t>Get Vaccinated.</a:t>
            </a:r>
          </a:p>
          <a:p>
            <a:pPr lvl="1"/>
            <a:r>
              <a:rPr lang="en-US" sz="1600" b="0" dirty="0">
                <a:solidFill>
                  <a:schemeClr val="tx1"/>
                </a:solidFill>
              </a:rPr>
              <a:t>Avoid Touching Wild Animals.</a:t>
            </a:r>
          </a:p>
          <a:p>
            <a:pPr lvl="1"/>
            <a:r>
              <a:rPr lang="en-US" sz="1600" b="0" dirty="0">
                <a:solidFill>
                  <a:schemeClr val="tx1"/>
                </a:solidFill>
              </a:rPr>
              <a:t>Stay Home When Sick.</a:t>
            </a:r>
          </a:p>
          <a:p>
            <a:endParaRPr lang="en-US" sz="1600" dirty="0">
              <a:solidFill>
                <a:schemeClr val="tx1"/>
              </a:solidFill>
            </a:endParaRPr>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40152" y="878924"/>
            <a:ext cx="2866329" cy="1886044"/>
          </a:xfrm>
          <a:prstGeom prst="rect">
            <a:avLst/>
          </a:prstGeom>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40684" y="2764968"/>
            <a:ext cx="2866329" cy="1910886"/>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40151" y="4675854"/>
            <a:ext cx="2866329" cy="1947709"/>
          </a:xfrm>
          <a:prstGeom prst="rect">
            <a:avLst/>
          </a:prstGeom>
        </p:spPr>
      </p:pic>
    </p:spTree>
    <p:extLst>
      <p:ext uri="{BB962C8B-B14F-4D97-AF65-F5344CB8AC3E}">
        <p14:creationId xmlns:p14="http://schemas.microsoft.com/office/powerpoint/2010/main" val="26548457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277506" name="Rectangle 2"/>
          <p:cNvSpPr>
            <a:spLocks noGrp="1" noChangeArrowheads="1"/>
          </p:cNvSpPr>
          <p:nvPr>
            <p:ph type="title"/>
          </p:nvPr>
        </p:nvSpPr>
        <p:spPr>
          <a:xfrm>
            <a:off x="1908174" y="117475"/>
            <a:ext cx="7128321" cy="719138"/>
          </a:xfrm>
        </p:spPr>
        <p:txBody>
          <a:bodyPr/>
          <a:lstStyle/>
          <a:p>
            <a:r>
              <a:rPr lang="en-US" sz="2800" b="1" dirty="0">
                <a:solidFill>
                  <a:schemeClr val="tx1"/>
                </a:solidFill>
              </a:rPr>
              <a:t>Minimizing Non-Communicable Diseases</a:t>
            </a:r>
          </a:p>
        </p:txBody>
      </p:sp>
      <p:sp>
        <p:nvSpPr>
          <p:cNvPr id="277507" name="Rectangle 3"/>
          <p:cNvSpPr>
            <a:spLocks noGrp="1" noChangeArrowheads="1"/>
          </p:cNvSpPr>
          <p:nvPr>
            <p:ph type="body" idx="1"/>
          </p:nvPr>
        </p:nvSpPr>
        <p:spPr>
          <a:xfrm>
            <a:off x="1908175" y="908050"/>
            <a:ext cx="7056438" cy="5832475"/>
          </a:xfrm>
        </p:spPr>
        <p:txBody>
          <a:bodyPr/>
          <a:lstStyle/>
          <a:p>
            <a:r>
              <a:rPr lang="en-US" sz="2000" dirty="0">
                <a:solidFill>
                  <a:schemeClr val="tx1"/>
                </a:solidFill>
              </a:rPr>
              <a:t>Maintain a healthy lifestyle through:</a:t>
            </a:r>
            <a:r>
              <a:rPr lang="en-US" sz="1600" dirty="0">
                <a:solidFill>
                  <a:schemeClr val="tx1"/>
                </a:solidFill>
              </a:rPr>
              <a:t> </a:t>
            </a:r>
          </a:p>
          <a:p>
            <a:pPr lvl="1" eaLnBrk="0" hangingPunct="0">
              <a:spcBef>
                <a:spcPct val="0"/>
              </a:spcBef>
            </a:pPr>
            <a:r>
              <a:rPr lang="en-US" sz="1600" dirty="0">
                <a:solidFill>
                  <a:schemeClr val="tx1"/>
                </a:solidFill>
              </a:rPr>
              <a:t>Getting recommended vaccinations – </a:t>
            </a:r>
            <a:r>
              <a:rPr lang="en-US" sz="1600" b="0" dirty="0">
                <a:solidFill>
                  <a:schemeClr val="tx1"/>
                </a:solidFill>
              </a:rPr>
              <a:t>Vaccines can prevent many infectious diseases. </a:t>
            </a:r>
            <a:endParaRPr lang="en-US" altLang="en-US" sz="1600" b="0" dirty="0">
              <a:solidFill>
                <a:schemeClr val="tx1"/>
              </a:solidFill>
              <a:latin typeface="Arial" panose="020B0604020202020204" pitchFamily="34" charset="0"/>
            </a:endParaRPr>
          </a:p>
          <a:p>
            <a:pPr lvl="1"/>
            <a:r>
              <a:rPr lang="en-US" altLang="en-US" sz="1600" dirty="0">
                <a:solidFill>
                  <a:schemeClr val="tx1"/>
                </a:solidFill>
                <a:latin typeface="Arial" panose="020B0604020202020204" pitchFamily="34" charset="0"/>
              </a:rPr>
              <a:t>Avoiding tobacco and alcohol </a:t>
            </a:r>
            <a:r>
              <a:rPr lang="en-US" altLang="en-US" sz="1600" b="0" dirty="0">
                <a:solidFill>
                  <a:schemeClr val="tx1"/>
                </a:solidFill>
                <a:latin typeface="Arial" panose="020B0604020202020204" pitchFamily="34" charset="0"/>
              </a:rPr>
              <a:t>– Avoiding alcohol helps prevent depression, chronic liver diseases and motor vehicular injuries. Chewing and smoking tobacco contribute to cancer, chronic lung diseases, heart diseases and strokes. </a:t>
            </a:r>
          </a:p>
          <a:p>
            <a:pPr lvl="1"/>
            <a:r>
              <a:rPr lang="en-US" altLang="en-US" sz="1600" dirty="0">
                <a:solidFill>
                  <a:schemeClr val="tx1"/>
                </a:solidFill>
              </a:rPr>
              <a:t>Adequate Sleep </a:t>
            </a:r>
            <a:r>
              <a:rPr lang="en-US" altLang="en-US" sz="1600" b="0" dirty="0">
                <a:solidFill>
                  <a:schemeClr val="tx1"/>
                </a:solidFill>
              </a:rPr>
              <a:t>– 6 to 8 hours of sound sleep is a must for a healthy body to function. </a:t>
            </a:r>
            <a:r>
              <a:rPr lang="en-US" sz="1600" b="0" dirty="0">
                <a:solidFill>
                  <a:schemeClr val="tx1"/>
                </a:solidFill>
              </a:rPr>
              <a:t>Ongoing sleep deficiency is linked to obesity and an increased risk of heart disease, kidney disease, high blood pressure, diabetes, and stroke. </a:t>
            </a:r>
            <a:r>
              <a:rPr lang="en-US" altLang="en-US" sz="1600" b="0" dirty="0">
                <a:solidFill>
                  <a:schemeClr val="tx1"/>
                </a:solidFill>
                <a:latin typeface="Arial" panose="020B0604020202020204" pitchFamily="34" charset="0"/>
              </a:rPr>
              <a:t> </a:t>
            </a:r>
          </a:p>
          <a:p>
            <a:pPr lvl="1"/>
            <a:r>
              <a:rPr lang="en-US" altLang="en-US" sz="1600" dirty="0">
                <a:solidFill>
                  <a:schemeClr val="tx1"/>
                </a:solidFill>
              </a:rPr>
              <a:t>Healthy Diet </a:t>
            </a:r>
            <a:r>
              <a:rPr lang="en-US" altLang="en-US" sz="1600" b="0" dirty="0">
                <a:solidFill>
                  <a:schemeClr val="tx1"/>
                </a:solidFill>
              </a:rPr>
              <a:t>– A healthy and balanced diet is vital for overall body health. </a:t>
            </a:r>
            <a:r>
              <a:rPr lang="en-US" sz="1600" b="0" dirty="0">
                <a:solidFill>
                  <a:schemeClr val="tx1"/>
                </a:solidFill>
              </a:rPr>
              <a:t>Avoid canned food and excessive salt to prevent hypertension. </a:t>
            </a:r>
            <a:endParaRPr lang="en-US" altLang="en-US" sz="1600" b="0" dirty="0">
              <a:solidFill>
                <a:schemeClr val="tx1"/>
              </a:solidFill>
            </a:endParaRPr>
          </a:p>
          <a:p>
            <a:pPr lvl="1"/>
            <a:r>
              <a:rPr lang="en-US" altLang="en-US" sz="1600" dirty="0">
                <a:solidFill>
                  <a:schemeClr val="tx1"/>
                </a:solidFill>
              </a:rPr>
              <a:t>Regular Exercise </a:t>
            </a:r>
            <a:r>
              <a:rPr lang="en-US" altLang="en-US" sz="1600" b="0" dirty="0">
                <a:solidFill>
                  <a:schemeClr val="tx1"/>
                </a:solidFill>
              </a:rPr>
              <a:t>– </a:t>
            </a:r>
            <a:r>
              <a:rPr lang="en-US" sz="1600" b="0" dirty="0">
                <a:solidFill>
                  <a:schemeClr val="tx1"/>
                </a:solidFill>
              </a:rPr>
              <a:t>Physical activity is one of the best ways you can improve your health now and in the future. Obesity is associated with coronary heart disease, type 2 diabetes, asthma, stroke and even some cancers. </a:t>
            </a:r>
          </a:p>
          <a:p>
            <a:pPr lvl="1" eaLnBrk="0" hangingPunct="0">
              <a:spcBef>
                <a:spcPct val="0"/>
              </a:spcBef>
            </a:pPr>
            <a:r>
              <a:rPr lang="en-US" altLang="en-US" sz="1600" dirty="0">
                <a:solidFill>
                  <a:schemeClr val="tx1"/>
                </a:solidFill>
                <a:latin typeface="Arial" panose="020B0604020202020204" pitchFamily="34" charset="0"/>
              </a:rPr>
              <a:t>Mental Relaxation </a:t>
            </a:r>
            <a:r>
              <a:rPr lang="en-US" altLang="en-US" sz="1600" b="0" dirty="0">
                <a:solidFill>
                  <a:schemeClr val="tx1"/>
                </a:solidFill>
                <a:latin typeface="Arial" panose="020B0604020202020204" pitchFamily="34" charset="0"/>
              </a:rPr>
              <a:t>– Meditation, exercise, and relaxation play a role in reducing anxiety and depression. </a:t>
            </a:r>
            <a:r>
              <a:rPr lang="en-US" sz="1600" b="0" dirty="0">
                <a:solidFill>
                  <a:schemeClr val="tx1"/>
                </a:solidFill>
              </a:rPr>
              <a:t>This will have a positive impact on reducing hypertension, heart attacks and diabetes in the longer run. </a:t>
            </a:r>
            <a:endParaRPr lang="en-US" altLang="en-US" sz="1600" b="0" dirty="0">
              <a:solidFill>
                <a:schemeClr val="tx1"/>
              </a:solidFill>
              <a:latin typeface="Arial" panose="020B0604020202020204" pitchFamily="34" charset="0"/>
            </a:endParaRPr>
          </a:p>
          <a:p>
            <a:pPr marL="0" indent="0">
              <a:buNone/>
            </a:pPr>
            <a:endParaRPr lang="en-US" sz="1600" dirty="0">
              <a:solidFill>
                <a:schemeClr val="tx1"/>
              </a:solidFill>
            </a:endParaRPr>
          </a:p>
        </p:txBody>
      </p:sp>
    </p:spTree>
    <p:extLst>
      <p:ext uri="{BB962C8B-B14F-4D97-AF65-F5344CB8AC3E}">
        <p14:creationId xmlns:p14="http://schemas.microsoft.com/office/powerpoint/2010/main" val="23790522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b="1" dirty="0"/>
              <a:t>Personal Fitness Merit Badge Requirements</a:t>
            </a:r>
            <a:endParaRPr lang="en-US" sz="2400" dirty="0"/>
          </a:p>
        </p:txBody>
      </p:sp>
      <p:sp>
        <p:nvSpPr>
          <p:cNvPr id="3" name="Content Placeholder 2"/>
          <p:cNvSpPr>
            <a:spLocks noGrp="1"/>
          </p:cNvSpPr>
          <p:nvPr>
            <p:ph idx="1"/>
          </p:nvPr>
        </p:nvSpPr>
        <p:spPr/>
        <p:txBody>
          <a:bodyPr/>
          <a:lstStyle/>
          <a:p>
            <a:pPr>
              <a:buFont typeface="+mj-lt"/>
              <a:buAutoNum type="arabicPeriod" startAt="3"/>
            </a:pPr>
            <a:r>
              <a:rPr lang="en-US" sz="2000" dirty="0"/>
              <a:t>With your counselor, answer and discuss the following questions:</a:t>
            </a:r>
          </a:p>
          <a:p>
            <a:pPr lvl="1">
              <a:buFont typeface="+mj-lt"/>
              <a:buAutoNum type="alphaLcPeriod"/>
            </a:pPr>
            <a:r>
              <a:rPr lang="en-US" sz="1600" b="0" dirty="0"/>
              <a:t>Are you living in such a way that your risk of preventable diseases is minimized?</a:t>
            </a:r>
          </a:p>
          <a:p>
            <a:pPr lvl="1">
              <a:buFont typeface="+mj-lt"/>
              <a:buAutoNum type="alphaLcPeriod"/>
            </a:pPr>
            <a:r>
              <a:rPr lang="en-US" sz="1600" b="0" dirty="0"/>
              <a:t>Are you immunized and vaccinated according to the advice of your healthcare provider and the direction of your parent(s)/guardian(s)?</a:t>
            </a:r>
          </a:p>
          <a:p>
            <a:pPr lvl="1">
              <a:buFont typeface="+mj-lt"/>
              <a:buAutoNum type="alphaLcPeriod"/>
            </a:pPr>
            <a:r>
              <a:rPr lang="en-US" sz="1600" b="0" dirty="0"/>
              <a:t>Are you free from habits relating to poor nutrition and the use of alcohol, tobacco, drugs, and other practices that could be harmful to your health?</a:t>
            </a:r>
          </a:p>
          <a:p>
            <a:pPr lvl="1">
              <a:buFont typeface="+mj-lt"/>
              <a:buAutoNum type="alphaLcPeriod"/>
            </a:pPr>
            <a:r>
              <a:rPr lang="en-US" sz="1600" b="0" dirty="0"/>
              <a:t>What are the advantages to getting a full night’s sleep?</a:t>
            </a:r>
          </a:p>
          <a:p>
            <a:pPr lvl="1">
              <a:buFont typeface="+mj-lt"/>
              <a:buAutoNum type="alphaLcPeriod"/>
            </a:pPr>
            <a:r>
              <a:rPr lang="en-US" sz="1600" b="0" dirty="0"/>
              <a:t>Define a nutritious, balanced diet and why it is important.</a:t>
            </a:r>
          </a:p>
          <a:p>
            <a:pPr lvl="1">
              <a:buFont typeface="+mj-lt"/>
              <a:buAutoNum type="alphaLcPeriod"/>
            </a:pPr>
            <a:r>
              <a:rPr lang="en-US" sz="1600" b="0" dirty="0"/>
              <a:t>Do you participate in a regular exercise program or recreational activities?</a:t>
            </a:r>
          </a:p>
          <a:p>
            <a:pPr lvl="1">
              <a:buFont typeface="+mj-lt"/>
              <a:buAutoNum type="alphaLcPeriod"/>
            </a:pPr>
            <a:r>
              <a:rPr lang="en-US" sz="1600" b="0" dirty="0"/>
              <a:t>What are you doing to demonstrate your duty to God?</a:t>
            </a:r>
          </a:p>
          <a:p>
            <a:pPr lvl="1">
              <a:buFont typeface="+mj-lt"/>
              <a:buAutoNum type="alphaLcPeriod"/>
            </a:pPr>
            <a:r>
              <a:rPr lang="en-US" sz="1600" b="0" dirty="0"/>
              <a:t>Do you spend quality time with your family and friends in social and recreational activities?</a:t>
            </a:r>
          </a:p>
          <a:p>
            <a:pPr lvl="1">
              <a:buFont typeface="+mj-lt"/>
              <a:buAutoNum type="alphaLcPeriod"/>
            </a:pPr>
            <a:r>
              <a:rPr lang="en-US" sz="1600" b="0" dirty="0"/>
              <a:t>Do you support family activities and efforts to maintain a good home life?</a:t>
            </a:r>
          </a:p>
          <a:p>
            <a:endParaRPr lang="en-US" sz="20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520" y="44624"/>
            <a:ext cx="914400" cy="933450"/>
          </a:xfrm>
          <a:prstGeom prst="rect">
            <a:avLst/>
          </a:prstGeom>
        </p:spPr>
      </p:pic>
    </p:spTree>
    <p:extLst>
      <p:ext uri="{BB962C8B-B14F-4D97-AF65-F5344CB8AC3E}">
        <p14:creationId xmlns:p14="http://schemas.microsoft.com/office/powerpoint/2010/main" val="7995640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277506" name="Rectangle 2"/>
          <p:cNvSpPr>
            <a:spLocks noGrp="1" noChangeArrowheads="1"/>
          </p:cNvSpPr>
          <p:nvPr>
            <p:ph type="title"/>
          </p:nvPr>
        </p:nvSpPr>
        <p:spPr>
          <a:xfrm>
            <a:off x="1908175" y="117475"/>
            <a:ext cx="7056438" cy="719138"/>
          </a:xfrm>
        </p:spPr>
        <p:txBody>
          <a:bodyPr/>
          <a:lstStyle/>
          <a:p>
            <a:r>
              <a:rPr lang="en-US" b="1" dirty="0">
                <a:solidFill>
                  <a:schemeClr val="tx1"/>
                </a:solidFill>
              </a:rPr>
              <a:t>Duty to God</a:t>
            </a:r>
          </a:p>
        </p:txBody>
      </p:sp>
      <p:sp>
        <p:nvSpPr>
          <p:cNvPr id="277507" name="Rectangle 3"/>
          <p:cNvSpPr>
            <a:spLocks noGrp="1" noChangeArrowheads="1"/>
          </p:cNvSpPr>
          <p:nvPr>
            <p:ph type="body" idx="1"/>
          </p:nvPr>
        </p:nvSpPr>
        <p:spPr>
          <a:xfrm>
            <a:off x="1908175" y="908051"/>
            <a:ext cx="3671937" cy="3601070"/>
          </a:xfrm>
        </p:spPr>
        <p:txBody>
          <a:bodyPr/>
          <a:lstStyle/>
          <a:p>
            <a:r>
              <a:rPr lang="en-US" sz="2000" dirty="0">
                <a:solidFill>
                  <a:schemeClr val="tx1"/>
                </a:solidFill>
              </a:rPr>
              <a:t>In the Scout Oath, every Scout has a duty to God.</a:t>
            </a:r>
          </a:p>
          <a:p>
            <a:pPr lvl="1"/>
            <a:r>
              <a:rPr lang="en-US" sz="1600" b="0" dirty="0">
                <a:solidFill>
                  <a:schemeClr val="tx1"/>
                </a:solidFill>
              </a:rPr>
              <a:t>This means something different for every scout.</a:t>
            </a:r>
          </a:p>
          <a:p>
            <a:pPr lvl="1"/>
            <a:r>
              <a:rPr lang="en-US" sz="1600" b="0" dirty="0">
                <a:solidFill>
                  <a:schemeClr val="tx1"/>
                </a:solidFill>
              </a:rPr>
              <a:t>Active involvement in your religion is important for your spiritual wellbeing. </a:t>
            </a:r>
          </a:p>
          <a:p>
            <a:pPr lvl="1"/>
            <a:r>
              <a:rPr lang="en-US" sz="1600" b="0" dirty="0">
                <a:solidFill>
                  <a:schemeClr val="tx1"/>
                </a:solidFill>
              </a:rPr>
              <a:t>Religious principles you learn will help you to live by the Scout Law.</a:t>
            </a:r>
          </a:p>
          <a:p>
            <a:pPr marL="0" indent="0">
              <a:buNone/>
            </a:pPr>
            <a:endParaRPr lang="en-US" sz="2000" b="0" dirty="0">
              <a:solidFill>
                <a:schemeClr val="tx1"/>
              </a:solidFill>
            </a:endParaRPr>
          </a:p>
        </p:txBody>
      </p:sp>
      <p:pic>
        <p:nvPicPr>
          <p:cNvPr id="3" name="Picture 2"/>
          <p:cNvPicPr>
            <a:picLocks noChangeAspect="1"/>
          </p:cNvPicPr>
          <p:nvPr/>
        </p:nvPicPr>
        <p:blipFill>
          <a:blip r:embed="rId4"/>
          <a:stretch>
            <a:fillRect/>
          </a:stretch>
        </p:blipFill>
        <p:spPr>
          <a:xfrm>
            <a:off x="5578266" y="908051"/>
            <a:ext cx="3284984" cy="3284984"/>
          </a:xfrm>
          <a:prstGeom prst="rect">
            <a:avLst/>
          </a:prstGeom>
        </p:spPr>
      </p:pic>
    </p:spTree>
    <p:extLst>
      <p:ext uri="{BB962C8B-B14F-4D97-AF65-F5344CB8AC3E}">
        <p14:creationId xmlns:p14="http://schemas.microsoft.com/office/powerpoint/2010/main" val="286208228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277506" name="Rectangle 2"/>
          <p:cNvSpPr>
            <a:spLocks noGrp="1" noChangeArrowheads="1"/>
          </p:cNvSpPr>
          <p:nvPr>
            <p:ph type="title"/>
          </p:nvPr>
        </p:nvSpPr>
        <p:spPr>
          <a:xfrm>
            <a:off x="1908175" y="117475"/>
            <a:ext cx="7056438" cy="719138"/>
          </a:xfrm>
        </p:spPr>
        <p:txBody>
          <a:bodyPr/>
          <a:lstStyle/>
          <a:p>
            <a:r>
              <a:rPr lang="en-US" b="1" dirty="0">
                <a:solidFill>
                  <a:schemeClr val="tx1"/>
                </a:solidFill>
              </a:rPr>
              <a:t>Socializing with Family and Friends</a:t>
            </a:r>
          </a:p>
        </p:txBody>
      </p:sp>
      <p:sp>
        <p:nvSpPr>
          <p:cNvPr id="277507" name="Rectangle 3"/>
          <p:cNvSpPr>
            <a:spLocks noGrp="1" noChangeArrowheads="1"/>
          </p:cNvSpPr>
          <p:nvPr>
            <p:ph type="body" idx="1"/>
          </p:nvPr>
        </p:nvSpPr>
        <p:spPr>
          <a:xfrm>
            <a:off x="1908175" y="979488"/>
            <a:ext cx="3599929" cy="2011794"/>
          </a:xfrm>
        </p:spPr>
        <p:txBody>
          <a:bodyPr/>
          <a:lstStyle/>
          <a:p>
            <a:r>
              <a:rPr lang="en-US" sz="2000" dirty="0">
                <a:solidFill>
                  <a:schemeClr val="tx1"/>
                </a:solidFill>
              </a:rPr>
              <a:t>Spend quality time with your family and friends by helping to plan outings and activities.</a:t>
            </a:r>
          </a:p>
          <a:p>
            <a:pPr lvl="1"/>
            <a:r>
              <a:rPr lang="en-US" sz="1600" b="0" dirty="0">
                <a:solidFill>
                  <a:schemeClr val="tx1"/>
                </a:solidFill>
              </a:rPr>
              <a:t>“Quality time” means sharing through communication and joint activities.</a:t>
            </a:r>
          </a:p>
        </p:txBody>
      </p:sp>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t="7710"/>
          <a:stretch/>
        </p:blipFill>
        <p:spPr>
          <a:xfrm>
            <a:off x="5580112" y="1021775"/>
            <a:ext cx="3135483" cy="1927220"/>
          </a:xfrm>
          <a:prstGeom prst="rect">
            <a:avLst/>
          </a:prstGeom>
        </p:spPr>
      </p:pic>
      <p:sp>
        <p:nvSpPr>
          <p:cNvPr id="6" name="Rectangle 3"/>
          <p:cNvSpPr txBox="1">
            <a:spLocks noChangeArrowheads="1"/>
          </p:cNvSpPr>
          <p:nvPr/>
        </p:nvSpPr>
        <p:spPr bwMode="auto">
          <a:xfrm>
            <a:off x="1908175" y="2996384"/>
            <a:ext cx="7056438" cy="3890516"/>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har char="•"/>
              <a:defRPr sz="2800">
                <a:solidFill>
                  <a:schemeClr val="bg1"/>
                </a:solidFill>
                <a:latin typeface="+mn-lt"/>
                <a:ea typeface="+mn-ea"/>
                <a:cs typeface="+mn-cs"/>
              </a:defRPr>
            </a:lvl1pPr>
            <a:lvl2pPr marL="742950" indent="-285750" algn="l" rtl="0" fontAlgn="base">
              <a:spcBef>
                <a:spcPct val="20000"/>
              </a:spcBef>
              <a:spcAft>
                <a:spcPct val="0"/>
              </a:spcAft>
              <a:buChar char="–"/>
              <a:defRPr sz="2400" b="1">
                <a:solidFill>
                  <a:schemeClr val="bg1"/>
                </a:solidFill>
                <a:latin typeface="+mn-lt"/>
              </a:defRPr>
            </a:lvl2pPr>
            <a:lvl3pPr marL="1143000" indent="-228600" algn="l" rtl="0" fontAlgn="base">
              <a:spcBef>
                <a:spcPct val="20000"/>
              </a:spcBef>
              <a:spcAft>
                <a:spcPct val="0"/>
              </a:spcAft>
              <a:buChar char="•"/>
              <a:defRPr sz="2400">
                <a:solidFill>
                  <a:schemeClr val="bg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r>
              <a:rPr lang="en-US" sz="2000" kern="0" dirty="0">
                <a:solidFill>
                  <a:schemeClr val="tx1"/>
                </a:solidFill>
              </a:rPr>
              <a:t>If you talk about common interest, work together on a project, plan for a special occasion, share a pleasant or meaningful experience, or play together, you are getting and giving healthy benefits through your activity.</a:t>
            </a:r>
          </a:p>
          <a:p>
            <a:r>
              <a:rPr lang="en-US" sz="2000" kern="0" dirty="0">
                <a:solidFill>
                  <a:schemeClr val="tx1"/>
                </a:solidFill>
              </a:rPr>
              <a:t>Your family and friends can be your most important possessions.</a:t>
            </a:r>
          </a:p>
          <a:p>
            <a:r>
              <a:rPr lang="en-US" sz="2000" kern="0" dirty="0">
                <a:solidFill>
                  <a:schemeClr val="tx1"/>
                </a:solidFill>
              </a:rPr>
              <a:t>How do you spend quality time with your family and friends in social and recreational activities?</a:t>
            </a:r>
          </a:p>
          <a:p>
            <a:pPr marL="0" indent="0">
              <a:buFontTx/>
              <a:buNone/>
            </a:pPr>
            <a:endParaRPr lang="en-US" sz="2000" kern="0" dirty="0">
              <a:solidFill>
                <a:schemeClr val="tx1"/>
              </a:solidFill>
            </a:endParaRPr>
          </a:p>
        </p:txBody>
      </p:sp>
    </p:spTree>
    <p:extLst>
      <p:ext uri="{BB962C8B-B14F-4D97-AF65-F5344CB8AC3E}">
        <p14:creationId xmlns:p14="http://schemas.microsoft.com/office/powerpoint/2010/main" val="205112728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277506" name="Rectangle 2"/>
          <p:cNvSpPr>
            <a:spLocks noGrp="1" noChangeArrowheads="1"/>
          </p:cNvSpPr>
          <p:nvPr>
            <p:ph type="title"/>
          </p:nvPr>
        </p:nvSpPr>
        <p:spPr>
          <a:xfrm>
            <a:off x="1908175" y="117475"/>
            <a:ext cx="7056438" cy="719138"/>
          </a:xfrm>
        </p:spPr>
        <p:txBody>
          <a:bodyPr/>
          <a:lstStyle/>
          <a:p>
            <a:r>
              <a:rPr lang="en-US" b="1" dirty="0">
                <a:solidFill>
                  <a:schemeClr val="tx1"/>
                </a:solidFill>
              </a:rPr>
              <a:t>Home Life</a:t>
            </a:r>
          </a:p>
        </p:txBody>
      </p:sp>
      <p:sp>
        <p:nvSpPr>
          <p:cNvPr id="277507" name="Rectangle 3"/>
          <p:cNvSpPr>
            <a:spLocks noGrp="1" noChangeArrowheads="1"/>
          </p:cNvSpPr>
          <p:nvPr>
            <p:ph type="body" idx="1"/>
          </p:nvPr>
        </p:nvSpPr>
        <p:spPr>
          <a:xfrm>
            <a:off x="1908175" y="3141067"/>
            <a:ext cx="7056438" cy="3599458"/>
          </a:xfrm>
        </p:spPr>
        <p:txBody>
          <a:bodyPr/>
          <a:lstStyle/>
          <a:p>
            <a:r>
              <a:rPr lang="en-US" sz="2000" b="0" dirty="0">
                <a:solidFill>
                  <a:schemeClr val="tx1"/>
                </a:solidFill>
              </a:rPr>
              <a:t>A good family life is essential to a healthy mind and body.</a:t>
            </a:r>
          </a:p>
          <a:p>
            <a:r>
              <a:rPr lang="en-US" sz="2000" dirty="0">
                <a:solidFill>
                  <a:schemeClr val="tx1"/>
                </a:solidFill>
              </a:rPr>
              <a:t>As a family member, your contributions are important to your family’s well-being.</a:t>
            </a:r>
          </a:p>
          <a:p>
            <a:r>
              <a:rPr lang="en-US" sz="2000" b="0" dirty="0">
                <a:solidFill>
                  <a:schemeClr val="tx1"/>
                </a:solidFill>
              </a:rPr>
              <a:t>Support family efforts for a peaceful and meaningful home life.</a:t>
            </a:r>
          </a:p>
          <a:p>
            <a:r>
              <a:rPr lang="en-US" sz="2000" dirty="0">
                <a:solidFill>
                  <a:schemeClr val="tx1"/>
                </a:solidFill>
              </a:rPr>
              <a:t>Just as your parents help you overcome your problems, you can help overcome some family problems.</a:t>
            </a:r>
          </a:p>
          <a:p>
            <a:r>
              <a:rPr lang="en-US" sz="2000" dirty="0">
                <a:solidFill>
                  <a:schemeClr val="tx1"/>
                </a:solidFill>
              </a:rPr>
              <a:t>How do you support family activities and efforts to maintain a good home life?</a:t>
            </a:r>
          </a:p>
          <a:p>
            <a:endParaRPr lang="en-US" sz="2000" b="0" dirty="0">
              <a:solidFill>
                <a:schemeClr val="tx1"/>
              </a:solidFill>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72198" y="764704"/>
            <a:ext cx="3528392" cy="2342852"/>
          </a:xfrm>
          <a:prstGeom prst="rect">
            <a:avLst/>
          </a:prstGeom>
        </p:spPr>
      </p:pic>
    </p:spTree>
    <p:extLst>
      <p:ext uri="{BB962C8B-B14F-4D97-AF65-F5344CB8AC3E}">
        <p14:creationId xmlns:p14="http://schemas.microsoft.com/office/powerpoint/2010/main" val="109672339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1258888" y="115888"/>
            <a:ext cx="7200900" cy="649287"/>
          </a:xfrm>
        </p:spPr>
        <p:txBody>
          <a:bodyPr/>
          <a:lstStyle/>
          <a:p>
            <a:r>
              <a:rPr lang="en-US" b="1" dirty="0">
                <a:latin typeface="Tahoma" charset="0"/>
              </a:rPr>
              <a:t>Requirement 4</a:t>
            </a:r>
            <a:endParaRPr lang="uk-UA" b="1" dirty="0">
              <a:latin typeface="Tahoma" charset="0"/>
            </a:endParaRPr>
          </a:p>
        </p:txBody>
      </p:sp>
      <p:sp>
        <p:nvSpPr>
          <p:cNvPr id="36867" name="Rectangle 3"/>
          <p:cNvSpPr>
            <a:spLocks noGrp="1" noChangeArrowheads="1"/>
          </p:cNvSpPr>
          <p:nvPr>
            <p:ph type="body" idx="1"/>
          </p:nvPr>
        </p:nvSpPr>
        <p:spPr>
          <a:xfrm>
            <a:off x="1187450" y="1043494"/>
            <a:ext cx="6769100" cy="5265232"/>
          </a:xfrm>
        </p:spPr>
        <p:txBody>
          <a:bodyPr/>
          <a:lstStyle/>
          <a:p>
            <a:pPr marL="0" indent="0">
              <a:buNone/>
            </a:pPr>
            <a:r>
              <a:rPr lang="en-US" sz="2000" dirty="0"/>
              <a:t>Explain the following about physical fitness:</a:t>
            </a:r>
          </a:p>
          <a:p>
            <a:pPr lvl="1">
              <a:buFont typeface="+mj-lt"/>
              <a:buAutoNum type="alphaLcPeriod"/>
            </a:pPr>
            <a:r>
              <a:rPr lang="en-US" sz="1600" b="0" dirty="0"/>
              <a:t>The areas of physical fitness</a:t>
            </a:r>
          </a:p>
          <a:p>
            <a:pPr lvl="1">
              <a:buFont typeface="+mj-lt"/>
              <a:buAutoNum type="alphaLcPeriod"/>
            </a:pPr>
            <a:r>
              <a:rPr lang="en-US" sz="1600" b="0" dirty="0"/>
              <a:t>Your weakest and strongest area of physical fitness</a:t>
            </a:r>
          </a:p>
          <a:p>
            <a:pPr lvl="1">
              <a:buFont typeface="+mj-lt"/>
              <a:buAutoNum type="alphaLcPeriod"/>
            </a:pPr>
            <a:r>
              <a:rPr lang="en-US" sz="1600" b="0" dirty="0"/>
              <a:t>The need to have a balance in the four areas of physical fitness</a:t>
            </a:r>
          </a:p>
          <a:p>
            <a:pPr lvl="1">
              <a:buFont typeface="+mj-lt"/>
              <a:buAutoNum type="alphaLcPeriod"/>
            </a:pPr>
            <a:r>
              <a:rPr lang="en-US" sz="1600" b="0" dirty="0"/>
              <a:t>How a program like ScoutStrong can lead to lifelong healthful habits</a:t>
            </a:r>
          </a:p>
          <a:p>
            <a:pPr lvl="1">
              <a:buFont typeface="+mj-lt"/>
              <a:buAutoNum type="alphaLcPeriod"/>
            </a:pPr>
            <a:r>
              <a:rPr lang="en-US" sz="1600" b="0" dirty="0"/>
              <a:t>How the areas of personal fitness relate to the Scout Law and Scout Oath</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3050" y="110043"/>
            <a:ext cx="914400" cy="933450"/>
          </a:xfrm>
          <a:prstGeom prst="rect">
            <a:avLst/>
          </a:prstGeom>
        </p:spPr>
      </p:pic>
      <p:pic>
        <p:nvPicPr>
          <p:cNvPr id="5" name="Picture 4"/>
          <p:cNvPicPr>
            <a:picLocks noChangeAspect="1"/>
          </p:cNvPicPr>
          <p:nvPr/>
        </p:nvPicPr>
        <p:blipFill>
          <a:blip r:embed="rId4"/>
          <a:stretch>
            <a:fillRect/>
          </a:stretch>
        </p:blipFill>
        <p:spPr>
          <a:xfrm>
            <a:off x="3296562" y="3446077"/>
            <a:ext cx="3125552" cy="3140968"/>
          </a:xfrm>
          <a:prstGeom prst="rect">
            <a:avLst/>
          </a:prstGeom>
        </p:spPr>
      </p:pic>
    </p:spTree>
    <p:extLst>
      <p:ext uri="{BB962C8B-B14F-4D97-AF65-F5344CB8AC3E}">
        <p14:creationId xmlns:p14="http://schemas.microsoft.com/office/powerpoint/2010/main" val="130164076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277506" name="Rectangle 2"/>
          <p:cNvSpPr>
            <a:spLocks noGrp="1" noChangeArrowheads="1"/>
          </p:cNvSpPr>
          <p:nvPr>
            <p:ph type="title"/>
          </p:nvPr>
        </p:nvSpPr>
        <p:spPr>
          <a:xfrm>
            <a:off x="1908175" y="117475"/>
            <a:ext cx="7056438" cy="719138"/>
          </a:xfrm>
        </p:spPr>
        <p:txBody>
          <a:bodyPr/>
          <a:lstStyle/>
          <a:p>
            <a:r>
              <a:rPr lang="en-US" b="1" dirty="0">
                <a:solidFill>
                  <a:schemeClr val="tx1"/>
                </a:solidFill>
              </a:rPr>
              <a:t>Four Areas of Physical Fitness</a:t>
            </a:r>
          </a:p>
        </p:txBody>
      </p:sp>
      <p:sp>
        <p:nvSpPr>
          <p:cNvPr id="277507" name="Rectangle 3"/>
          <p:cNvSpPr>
            <a:spLocks noGrp="1" noChangeArrowheads="1"/>
          </p:cNvSpPr>
          <p:nvPr>
            <p:ph type="body" idx="1"/>
          </p:nvPr>
        </p:nvSpPr>
        <p:spPr>
          <a:xfrm>
            <a:off x="1908175" y="908050"/>
            <a:ext cx="7056438" cy="5832475"/>
          </a:xfrm>
        </p:spPr>
        <p:txBody>
          <a:bodyPr/>
          <a:lstStyle/>
          <a:p>
            <a:r>
              <a:rPr lang="en-US" sz="2000" dirty="0">
                <a:solidFill>
                  <a:schemeClr val="tx1"/>
                </a:solidFill>
              </a:rPr>
              <a:t>Cardiovascular and Pulmonary Endurance </a:t>
            </a:r>
          </a:p>
          <a:p>
            <a:pPr lvl="1"/>
            <a:r>
              <a:rPr lang="en-US" sz="1600" b="0" dirty="0">
                <a:solidFill>
                  <a:schemeClr val="tx1"/>
                </a:solidFill>
              </a:rPr>
              <a:t>Ability to maintain an activity that is aerobic (exercises that involve a large portion of body’s muscle mass and are continuous and rhythmic) </a:t>
            </a:r>
          </a:p>
          <a:p>
            <a:r>
              <a:rPr lang="en-US" sz="2000" dirty="0">
                <a:solidFill>
                  <a:schemeClr val="tx1"/>
                </a:solidFill>
              </a:rPr>
              <a:t>Muscular Strength and Endurance </a:t>
            </a:r>
          </a:p>
          <a:p>
            <a:pPr lvl="1"/>
            <a:r>
              <a:rPr lang="en-US" sz="1600" b="0" dirty="0">
                <a:solidFill>
                  <a:schemeClr val="tx1"/>
                </a:solidFill>
              </a:rPr>
              <a:t>Strength - The ability of your muscles to contract and exert force against an opposing force. </a:t>
            </a:r>
          </a:p>
          <a:p>
            <a:pPr lvl="1"/>
            <a:r>
              <a:rPr lang="en-US" sz="1600" b="0" dirty="0">
                <a:solidFill>
                  <a:schemeClr val="tx1"/>
                </a:solidFill>
              </a:rPr>
              <a:t>Endurance – The ability of your muscles to contract repeatedly or hold a condition against an opposing force. </a:t>
            </a:r>
          </a:p>
          <a:p>
            <a:r>
              <a:rPr lang="en-US" sz="2000" dirty="0">
                <a:solidFill>
                  <a:schemeClr val="tx1"/>
                </a:solidFill>
              </a:rPr>
              <a:t>Flexibility </a:t>
            </a:r>
          </a:p>
          <a:p>
            <a:pPr lvl="1"/>
            <a:r>
              <a:rPr lang="en-US" sz="1600" b="0" dirty="0">
                <a:solidFill>
                  <a:schemeClr val="tx1"/>
                </a:solidFill>
              </a:rPr>
              <a:t>Joints range of motion </a:t>
            </a:r>
          </a:p>
          <a:p>
            <a:r>
              <a:rPr lang="en-US" sz="2000" dirty="0">
                <a:solidFill>
                  <a:schemeClr val="tx1"/>
                </a:solidFill>
              </a:rPr>
              <a:t>Body Composition </a:t>
            </a:r>
          </a:p>
          <a:p>
            <a:pPr lvl="1"/>
            <a:r>
              <a:rPr lang="en-US" sz="1600" b="0" dirty="0">
                <a:solidFill>
                  <a:schemeClr val="tx1"/>
                </a:solidFill>
              </a:rPr>
              <a:t>Proportion of the body that is fat or muscle </a:t>
            </a:r>
          </a:p>
        </p:txBody>
      </p:sp>
    </p:spTree>
    <p:extLst>
      <p:ext uri="{BB962C8B-B14F-4D97-AF65-F5344CB8AC3E}">
        <p14:creationId xmlns:p14="http://schemas.microsoft.com/office/powerpoint/2010/main" val="77865160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277506" name="Rectangle 2"/>
          <p:cNvSpPr>
            <a:spLocks noGrp="1" noChangeArrowheads="1"/>
          </p:cNvSpPr>
          <p:nvPr>
            <p:ph type="title"/>
          </p:nvPr>
        </p:nvSpPr>
        <p:spPr>
          <a:xfrm>
            <a:off x="1908175" y="117475"/>
            <a:ext cx="7056438" cy="719138"/>
          </a:xfrm>
        </p:spPr>
        <p:txBody>
          <a:bodyPr/>
          <a:lstStyle/>
          <a:p>
            <a:r>
              <a:rPr lang="en-US" sz="2800" b="1" dirty="0">
                <a:solidFill>
                  <a:schemeClr val="tx1"/>
                </a:solidFill>
              </a:rPr>
              <a:t>Your Weakest and Strongest Areas of Physical Fitness</a:t>
            </a:r>
          </a:p>
        </p:txBody>
      </p:sp>
      <p:sp>
        <p:nvSpPr>
          <p:cNvPr id="277507" name="Rectangle 3"/>
          <p:cNvSpPr>
            <a:spLocks noGrp="1" noChangeArrowheads="1"/>
          </p:cNvSpPr>
          <p:nvPr>
            <p:ph type="body" idx="1"/>
          </p:nvPr>
        </p:nvSpPr>
        <p:spPr>
          <a:xfrm>
            <a:off x="1908175" y="908050"/>
            <a:ext cx="7056438" cy="5832475"/>
          </a:xfrm>
        </p:spPr>
        <p:txBody>
          <a:bodyPr/>
          <a:lstStyle/>
          <a:p>
            <a:r>
              <a:rPr lang="en-US" sz="2000" dirty="0">
                <a:solidFill>
                  <a:schemeClr val="tx1"/>
                </a:solidFill>
              </a:rPr>
              <a:t>Return to Requirement 4b after completing the aerobic fitness, flexibility, and muscular strength tests, for Requirement 6. </a:t>
            </a:r>
          </a:p>
          <a:p>
            <a:r>
              <a:rPr lang="en-US" sz="2000" dirty="0">
                <a:solidFill>
                  <a:schemeClr val="tx1"/>
                </a:solidFill>
              </a:rPr>
              <a:t>Identify an area of personal fitness where you performed better than expected as well as an area that you could continue to improve.</a:t>
            </a:r>
          </a:p>
          <a:p>
            <a:r>
              <a:rPr lang="en-US" sz="2000" dirty="0">
                <a:solidFill>
                  <a:schemeClr val="tx1"/>
                </a:solidFill>
              </a:rPr>
              <a:t>What is your weakest and strongest area of physical fitness?</a:t>
            </a:r>
          </a:p>
          <a:p>
            <a:pPr lvl="1"/>
            <a:r>
              <a:rPr lang="en-US" sz="1600" b="0" dirty="0">
                <a:solidFill>
                  <a:schemeClr val="tx1"/>
                </a:solidFill>
              </a:rPr>
              <a:t>Cardiovascular and Pulmonary endurance</a:t>
            </a:r>
          </a:p>
          <a:p>
            <a:pPr lvl="1"/>
            <a:r>
              <a:rPr lang="en-US" sz="1600" b="0" dirty="0">
                <a:solidFill>
                  <a:schemeClr val="tx1"/>
                </a:solidFill>
              </a:rPr>
              <a:t>Muscular strength and endurance</a:t>
            </a:r>
          </a:p>
          <a:p>
            <a:pPr lvl="1"/>
            <a:r>
              <a:rPr lang="en-US" sz="1600" b="0" dirty="0">
                <a:solidFill>
                  <a:schemeClr val="tx1"/>
                </a:solidFill>
              </a:rPr>
              <a:t>Flexibility</a:t>
            </a:r>
          </a:p>
          <a:p>
            <a:pPr lvl="1"/>
            <a:r>
              <a:rPr lang="en-US" sz="1600" b="0" dirty="0">
                <a:solidFill>
                  <a:schemeClr val="tx1"/>
                </a:solidFill>
              </a:rPr>
              <a:t>Body composition</a:t>
            </a:r>
          </a:p>
          <a:p>
            <a:pPr lvl="1"/>
            <a:endParaRPr lang="en-US" sz="1600" b="0" dirty="0">
              <a:solidFill>
                <a:schemeClr val="tx1"/>
              </a:solidFill>
            </a:endParaRPr>
          </a:p>
        </p:txBody>
      </p:sp>
    </p:spTree>
    <p:extLst>
      <p:ext uri="{BB962C8B-B14F-4D97-AF65-F5344CB8AC3E}">
        <p14:creationId xmlns:p14="http://schemas.microsoft.com/office/powerpoint/2010/main" val="26566115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277506" name="Rectangle 2"/>
          <p:cNvSpPr>
            <a:spLocks noGrp="1" noChangeArrowheads="1"/>
          </p:cNvSpPr>
          <p:nvPr>
            <p:ph type="title"/>
          </p:nvPr>
        </p:nvSpPr>
        <p:spPr>
          <a:xfrm>
            <a:off x="1908175" y="117475"/>
            <a:ext cx="7056438" cy="719138"/>
          </a:xfrm>
        </p:spPr>
        <p:txBody>
          <a:bodyPr/>
          <a:lstStyle/>
          <a:p>
            <a:r>
              <a:rPr lang="en-US" sz="2800" b="1" dirty="0">
                <a:solidFill>
                  <a:schemeClr val="tx1"/>
                </a:solidFill>
              </a:rPr>
              <a:t>Balancing the Four Areas of Physical Fitness</a:t>
            </a:r>
          </a:p>
        </p:txBody>
      </p:sp>
      <p:sp>
        <p:nvSpPr>
          <p:cNvPr id="277507" name="Rectangle 3"/>
          <p:cNvSpPr>
            <a:spLocks noGrp="1" noChangeArrowheads="1"/>
          </p:cNvSpPr>
          <p:nvPr>
            <p:ph type="body" idx="1"/>
          </p:nvPr>
        </p:nvSpPr>
        <p:spPr>
          <a:xfrm>
            <a:off x="1908175" y="908050"/>
            <a:ext cx="7056438" cy="5832475"/>
          </a:xfrm>
        </p:spPr>
        <p:txBody>
          <a:bodyPr/>
          <a:lstStyle/>
          <a:p>
            <a:r>
              <a:rPr lang="en-US" sz="2000" dirty="0">
                <a:solidFill>
                  <a:schemeClr val="tx1"/>
                </a:solidFill>
              </a:rPr>
              <a:t>A well-rounded approach to physical fitness emphasizes the importance of balance in the four key areas:</a:t>
            </a:r>
          </a:p>
          <a:p>
            <a:pPr lvl="1"/>
            <a:r>
              <a:rPr lang="en-US" sz="1600" dirty="0">
                <a:solidFill>
                  <a:schemeClr val="tx1"/>
                </a:solidFill>
              </a:rPr>
              <a:t>Cardiorespiratory Endurance: </a:t>
            </a:r>
            <a:r>
              <a:rPr lang="en-US" sz="1600" b="0" dirty="0">
                <a:solidFill>
                  <a:schemeClr val="tx1"/>
                </a:solidFill>
              </a:rPr>
              <a:t>Good cardiorespiratory fitness means you can perform sustained physical activities, like running or swimming, without becoming quickly fatigued. This fitness area is crucial for overall health and longevity, as a strong heart and lungs can reduce the risk of cardiovascular disease.</a:t>
            </a:r>
          </a:p>
          <a:p>
            <a:pPr lvl="1"/>
            <a:r>
              <a:rPr lang="en-US" sz="1600" dirty="0">
                <a:solidFill>
                  <a:schemeClr val="tx1"/>
                </a:solidFill>
              </a:rPr>
              <a:t>Muscular Strength/Endurance: </a:t>
            </a:r>
            <a:r>
              <a:rPr lang="en-US" sz="1600" b="0" dirty="0">
                <a:solidFill>
                  <a:schemeClr val="tx1"/>
                </a:solidFill>
              </a:rPr>
              <a:t>Both are crucial for daily tasks, from carrying groceries to climbing stairs. They also help maintain healthy bones and joints, improve body mechanics, and reduce the risk of injury.</a:t>
            </a:r>
          </a:p>
          <a:p>
            <a:pPr lvl="1"/>
            <a:r>
              <a:rPr lang="en-US" sz="1600" dirty="0">
                <a:solidFill>
                  <a:schemeClr val="tx1"/>
                </a:solidFill>
              </a:rPr>
              <a:t>Flexibility:</a:t>
            </a:r>
            <a:r>
              <a:rPr lang="en-US" sz="1600" b="0" dirty="0">
                <a:solidFill>
                  <a:schemeClr val="tx1"/>
                </a:solidFill>
              </a:rPr>
              <a:t> Good flexibility can improve your performance in physical activities and decrease your risk of injuries by helping your joints move through their full range of motion and enabling your muscles to work most effectively.</a:t>
            </a:r>
          </a:p>
          <a:p>
            <a:pPr lvl="1"/>
            <a:r>
              <a:rPr lang="en-US" sz="1600" dirty="0">
                <a:solidFill>
                  <a:schemeClr val="tx1"/>
                </a:solidFill>
              </a:rPr>
              <a:t>Body Composition: </a:t>
            </a:r>
            <a:r>
              <a:rPr lang="en-US" sz="1600" b="0" dirty="0">
                <a:solidFill>
                  <a:schemeClr val="tx1"/>
                </a:solidFill>
              </a:rPr>
              <a:t>Maintaining a healthy body composition, typically meaning a lower proportion of body fat, is important for overall health. High body fat percentages are linked to various health issues, including diabetes, hypertension, and heart disease.</a:t>
            </a:r>
          </a:p>
          <a:p>
            <a:r>
              <a:rPr lang="en-US" sz="2000" dirty="0">
                <a:solidFill>
                  <a:schemeClr val="tx1"/>
                </a:solidFill>
              </a:rPr>
              <a:t>Being balanced in </a:t>
            </a:r>
            <a:r>
              <a:rPr lang="en-US" sz="2000" dirty="0" smtClean="0">
                <a:solidFill>
                  <a:schemeClr val="tx1"/>
                </a:solidFill>
              </a:rPr>
              <a:t>all of these </a:t>
            </a:r>
            <a:r>
              <a:rPr lang="en-US" sz="2000" dirty="0">
                <a:solidFill>
                  <a:schemeClr val="tx1"/>
                </a:solidFill>
              </a:rPr>
              <a:t>areas will help you to be prepared for a wide variety of physical challenges. </a:t>
            </a:r>
          </a:p>
          <a:p>
            <a:pPr marL="0" indent="0">
              <a:buNone/>
            </a:pPr>
            <a:endParaRPr lang="en-US" sz="1600" dirty="0">
              <a:solidFill>
                <a:schemeClr val="tx1"/>
              </a:solidFill>
            </a:endParaRPr>
          </a:p>
        </p:txBody>
      </p:sp>
    </p:spTree>
    <p:extLst>
      <p:ext uri="{BB962C8B-B14F-4D97-AF65-F5344CB8AC3E}">
        <p14:creationId xmlns:p14="http://schemas.microsoft.com/office/powerpoint/2010/main" val="160142419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277506" name="Rectangle 2"/>
          <p:cNvSpPr>
            <a:spLocks noGrp="1" noChangeArrowheads="1"/>
          </p:cNvSpPr>
          <p:nvPr>
            <p:ph type="title"/>
          </p:nvPr>
        </p:nvSpPr>
        <p:spPr>
          <a:xfrm>
            <a:off x="1908175" y="117475"/>
            <a:ext cx="7056438" cy="719138"/>
          </a:xfrm>
        </p:spPr>
        <p:txBody>
          <a:bodyPr/>
          <a:lstStyle/>
          <a:p>
            <a:r>
              <a:rPr lang="en-US" b="1" dirty="0">
                <a:solidFill>
                  <a:schemeClr val="tx1"/>
                </a:solidFill>
              </a:rPr>
              <a:t>ScoutStrong Program</a:t>
            </a:r>
          </a:p>
        </p:txBody>
      </p:sp>
      <p:sp>
        <p:nvSpPr>
          <p:cNvPr id="277507" name="Rectangle 3"/>
          <p:cNvSpPr>
            <a:spLocks noGrp="1" noChangeArrowheads="1"/>
          </p:cNvSpPr>
          <p:nvPr>
            <p:ph type="body" idx="1"/>
          </p:nvPr>
        </p:nvSpPr>
        <p:spPr>
          <a:xfrm>
            <a:off x="1908175" y="908051"/>
            <a:ext cx="4536033" cy="2952998"/>
          </a:xfrm>
        </p:spPr>
        <p:txBody>
          <a:bodyPr/>
          <a:lstStyle/>
          <a:p>
            <a:r>
              <a:rPr lang="en-US" sz="2000" dirty="0" smtClean="0">
                <a:solidFill>
                  <a:schemeClr val="tx1"/>
                </a:solidFill>
              </a:rPr>
              <a:t>The </a:t>
            </a:r>
            <a:r>
              <a:rPr lang="en-US" sz="2000" b="0" dirty="0" err="1" smtClean="0">
                <a:solidFill>
                  <a:schemeClr val="tx1"/>
                </a:solidFill>
              </a:rPr>
              <a:t>SCOUTStrong</a:t>
            </a:r>
            <a:r>
              <a:rPr lang="en-US" sz="2000" b="0" dirty="0" smtClean="0">
                <a:solidFill>
                  <a:schemeClr val="tx1"/>
                </a:solidFill>
              </a:rPr>
              <a:t> </a:t>
            </a:r>
            <a:r>
              <a:rPr lang="en-US" sz="2000" b="0" dirty="0">
                <a:solidFill>
                  <a:schemeClr val="tx1"/>
                </a:solidFill>
              </a:rPr>
              <a:t>PALA Challenge is a Scouting-specific version of the </a:t>
            </a:r>
            <a:r>
              <a:rPr lang="en-US" sz="2000" dirty="0">
                <a:solidFill>
                  <a:schemeClr val="tx1"/>
                </a:solidFill>
              </a:rPr>
              <a:t>Presidential Active Lifestyle Award (PALA</a:t>
            </a:r>
            <a:r>
              <a:rPr lang="en-US" sz="2000" dirty="0" smtClean="0">
                <a:solidFill>
                  <a:schemeClr val="tx1"/>
                </a:solidFill>
              </a:rPr>
              <a:t>)</a:t>
            </a:r>
            <a:r>
              <a:rPr lang="en-US" sz="2000" b="0" dirty="0" smtClean="0">
                <a:solidFill>
                  <a:schemeClr val="tx1"/>
                </a:solidFill>
              </a:rPr>
              <a:t>.</a:t>
            </a:r>
          </a:p>
          <a:p>
            <a:r>
              <a:rPr lang="en-US" sz="2000" dirty="0">
                <a:solidFill>
                  <a:schemeClr val="tx1"/>
                </a:solidFill>
              </a:rPr>
              <a:t>To earn the </a:t>
            </a:r>
            <a:r>
              <a:rPr lang="en-US" sz="2000" dirty="0" err="1">
                <a:solidFill>
                  <a:schemeClr val="tx1"/>
                </a:solidFill>
              </a:rPr>
              <a:t>SCOUTStrong</a:t>
            </a:r>
            <a:r>
              <a:rPr lang="en-US" sz="2000" dirty="0">
                <a:solidFill>
                  <a:schemeClr val="tx1"/>
                </a:solidFill>
              </a:rPr>
              <a:t>™ PALA Challenge award,</a:t>
            </a:r>
            <a:r>
              <a:rPr lang="en-US" sz="2000" b="1" dirty="0">
                <a:solidFill>
                  <a:schemeClr val="tx1"/>
                </a:solidFill>
              </a:rPr>
              <a:t> </a:t>
            </a:r>
            <a:r>
              <a:rPr lang="en-US" sz="2000" dirty="0">
                <a:solidFill>
                  <a:schemeClr val="tx1"/>
                </a:solidFill>
              </a:rPr>
              <a:t>a participant is required to meet a daily activity goal of</a:t>
            </a:r>
            <a:r>
              <a:rPr lang="en-US" sz="2000" dirty="0" smtClean="0">
                <a:solidFill>
                  <a:schemeClr val="tx1"/>
                </a:solidFill>
              </a:rPr>
              <a:t>:</a:t>
            </a:r>
            <a:endParaRPr lang="en-US" sz="2000" dirty="0">
              <a:solidFill>
                <a:schemeClr val="tx1"/>
              </a:solidFill>
            </a:endParaRPr>
          </a:p>
        </p:txBody>
      </p:sp>
      <p:pic>
        <p:nvPicPr>
          <p:cNvPr id="4" name="Picture 3">
            <a:extLst>
              <a:ext uri="{FF2B5EF4-FFF2-40B4-BE49-F238E27FC236}">
                <a16:creationId xmlns:a16="http://schemas.microsoft.com/office/drawing/2014/main" xmlns="" id="{F635D6B7-024F-4E4E-BD57-344518CDF9DC}"/>
              </a:ext>
            </a:extLst>
          </p:cNvPr>
          <p:cNvPicPr>
            <a:picLocks noChangeAspect="1"/>
          </p:cNvPicPr>
          <p:nvPr/>
        </p:nvPicPr>
        <p:blipFill rotWithShape="1">
          <a:blip r:embed="rId4"/>
          <a:srcRect l="14373" r="15331"/>
          <a:stretch/>
        </p:blipFill>
        <p:spPr>
          <a:xfrm>
            <a:off x="6512397" y="980728"/>
            <a:ext cx="2311893" cy="2304256"/>
          </a:xfrm>
          <a:prstGeom prst="rect">
            <a:avLst/>
          </a:prstGeom>
        </p:spPr>
      </p:pic>
      <p:sp>
        <p:nvSpPr>
          <p:cNvPr id="6" name="Rectangle 3"/>
          <p:cNvSpPr txBox="1">
            <a:spLocks noChangeArrowheads="1"/>
          </p:cNvSpPr>
          <p:nvPr/>
        </p:nvSpPr>
        <p:spPr bwMode="auto">
          <a:xfrm>
            <a:off x="1908175" y="3432352"/>
            <a:ext cx="6984305" cy="323700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har char="•"/>
              <a:defRPr sz="2800">
                <a:solidFill>
                  <a:schemeClr val="bg1"/>
                </a:solidFill>
                <a:latin typeface="+mn-lt"/>
                <a:ea typeface="+mn-ea"/>
                <a:cs typeface="+mn-cs"/>
              </a:defRPr>
            </a:lvl1pPr>
            <a:lvl2pPr marL="742950" indent="-285750" algn="l" rtl="0" fontAlgn="base">
              <a:spcBef>
                <a:spcPct val="20000"/>
              </a:spcBef>
              <a:spcAft>
                <a:spcPct val="0"/>
              </a:spcAft>
              <a:buChar char="–"/>
              <a:defRPr sz="2400" b="1">
                <a:solidFill>
                  <a:schemeClr val="bg1"/>
                </a:solidFill>
                <a:latin typeface="+mn-lt"/>
              </a:defRPr>
            </a:lvl2pPr>
            <a:lvl3pPr marL="1143000" indent="-228600" algn="l" rtl="0" fontAlgn="base">
              <a:spcBef>
                <a:spcPct val="20000"/>
              </a:spcBef>
              <a:spcAft>
                <a:spcPct val="0"/>
              </a:spcAft>
              <a:buChar char="•"/>
              <a:defRPr sz="2400">
                <a:solidFill>
                  <a:schemeClr val="bg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lvl="1"/>
            <a:r>
              <a:rPr lang="en-US" sz="1600" b="0" kern="0" dirty="0" smtClean="0">
                <a:solidFill>
                  <a:schemeClr val="tx1"/>
                </a:solidFill>
              </a:rPr>
              <a:t>30 minutes per day for adults and 60 minutes a day for kids under 18 for at least five days a week, for a total of six weeks. Participants can take up to eight weeks to complete the program.</a:t>
            </a:r>
          </a:p>
          <a:p>
            <a:pPr lvl="1"/>
            <a:r>
              <a:rPr lang="en-US" sz="1600" b="0" kern="0" dirty="0" smtClean="0">
                <a:solidFill>
                  <a:schemeClr val="tx1"/>
                </a:solidFill>
              </a:rPr>
              <a:t>Also, each week the participants will focus on a healthy eating goal.</a:t>
            </a:r>
          </a:p>
          <a:p>
            <a:r>
              <a:rPr lang="en-US" sz="2000" kern="0" dirty="0" smtClean="0">
                <a:solidFill>
                  <a:schemeClr val="tx1"/>
                </a:solidFill>
              </a:rPr>
              <a:t>Starting the </a:t>
            </a:r>
            <a:r>
              <a:rPr lang="en-US" sz="2000" kern="0" dirty="0" err="1" smtClean="0">
                <a:solidFill>
                  <a:schemeClr val="tx1"/>
                </a:solidFill>
              </a:rPr>
              <a:t>SCOUTStrong</a:t>
            </a:r>
            <a:r>
              <a:rPr lang="en-US" sz="2000" kern="0" dirty="0" smtClean="0">
                <a:solidFill>
                  <a:schemeClr val="tx1"/>
                </a:solidFill>
              </a:rPr>
              <a:t> PALA Challenge will help participants:</a:t>
            </a:r>
          </a:p>
          <a:p>
            <a:pPr lvl="1"/>
            <a:r>
              <a:rPr lang="en-US" sz="1600" b="0" kern="0" dirty="0" smtClean="0">
                <a:solidFill>
                  <a:schemeClr val="tx1"/>
                </a:solidFill>
              </a:rPr>
              <a:t>Commit to daily physical activity—and stick with it.</a:t>
            </a:r>
          </a:p>
          <a:p>
            <a:pPr lvl="1"/>
            <a:r>
              <a:rPr lang="en-US" sz="1600" b="0" kern="0" dirty="0" smtClean="0">
                <a:solidFill>
                  <a:schemeClr val="tx1"/>
                </a:solidFill>
              </a:rPr>
              <a:t>Commit to making healthier food choices—one goal at a time.</a:t>
            </a:r>
          </a:p>
          <a:p>
            <a:pPr lvl="1"/>
            <a:r>
              <a:rPr lang="en-US" sz="1600" b="0" kern="0" dirty="0" smtClean="0">
                <a:solidFill>
                  <a:schemeClr val="tx1"/>
                </a:solidFill>
              </a:rPr>
              <a:t>Set realistic goals to encourage fitness and healthy eating habits for a lifetime.</a:t>
            </a:r>
          </a:p>
          <a:p>
            <a:pPr marL="0" indent="0">
              <a:buFontTx/>
              <a:buNone/>
            </a:pPr>
            <a:endParaRPr lang="en-US" sz="1600" kern="0" dirty="0">
              <a:solidFill>
                <a:schemeClr val="tx1"/>
              </a:solidFill>
            </a:endParaRPr>
          </a:p>
        </p:txBody>
      </p:sp>
    </p:spTree>
    <p:extLst>
      <p:ext uri="{BB962C8B-B14F-4D97-AF65-F5344CB8AC3E}">
        <p14:creationId xmlns:p14="http://schemas.microsoft.com/office/powerpoint/2010/main" val="65661404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277506" name="Rectangle 2"/>
          <p:cNvSpPr>
            <a:spLocks noGrp="1" noChangeArrowheads="1"/>
          </p:cNvSpPr>
          <p:nvPr>
            <p:ph type="title"/>
          </p:nvPr>
        </p:nvSpPr>
        <p:spPr>
          <a:xfrm>
            <a:off x="1908175" y="117475"/>
            <a:ext cx="7056438" cy="719138"/>
          </a:xfrm>
        </p:spPr>
        <p:txBody>
          <a:bodyPr/>
          <a:lstStyle/>
          <a:p>
            <a:r>
              <a:rPr lang="en-US" sz="2800" b="1" dirty="0">
                <a:solidFill>
                  <a:schemeClr val="tx1"/>
                </a:solidFill>
              </a:rPr>
              <a:t>How Personal Fitness Relates to the Scout Oath and Scout Law</a:t>
            </a:r>
          </a:p>
        </p:txBody>
      </p:sp>
      <p:sp>
        <p:nvSpPr>
          <p:cNvPr id="277507" name="Rectangle 3"/>
          <p:cNvSpPr>
            <a:spLocks noGrp="1" noChangeArrowheads="1"/>
          </p:cNvSpPr>
          <p:nvPr>
            <p:ph type="body" idx="1"/>
          </p:nvPr>
        </p:nvSpPr>
        <p:spPr>
          <a:xfrm>
            <a:off x="1908175" y="908051"/>
            <a:ext cx="4103985" cy="3097014"/>
          </a:xfrm>
        </p:spPr>
        <p:txBody>
          <a:bodyPr/>
          <a:lstStyle/>
          <a:p>
            <a:r>
              <a:rPr lang="en-US" sz="1600" dirty="0" smtClean="0">
                <a:solidFill>
                  <a:schemeClr val="tx1"/>
                </a:solidFill>
              </a:rPr>
              <a:t>The </a:t>
            </a:r>
            <a:r>
              <a:rPr lang="en-US" sz="1600" dirty="0">
                <a:solidFill>
                  <a:schemeClr val="tx1"/>
                </a:solidFill>
              </a:rPr>
              <a:t>Scout </a:t>
            </a:r>
            <a:r>
              <a:rPr lang="en-US" sz="1600" dirty="0" smtClean="0">
                <a:solidFill>
                  <a:schemeClr val="tx1"/>
                </a:solidFill>
              </a:rPr>
              <a:t>Oath speaks directly </a:t>
            </a:r>
            <a:r>
              <a:rPr lang="en-US" sz="1600" dirty="0">
                <a:solidFill>
                  <a:schemeClr val="tx1"/>
                </a:solidFill>
              </a:rPr>
              <a:t>to the </a:t>
            </a:r>
            <a:r>
              <a:rPr lang="en-US" sz="1600" dirty="0" smtClean="0">
                <a:solidFill>
                  <a:schemeClr val="tx1"/>
                </a:solidFill>
              </a:rPr>
              <a:t>promise, “To keep </a:t>
            </a:r>
            <a:r>
              <a:rPr lang="en-US" sz="1600" dirty="0">
                <a:solidFill>
                  <a:schemeClr val="tx1"/>
                </a:solidFill>
              </a:rPr>
              <a:t>myself physically strong.” </a:t>
            </a:r>
            <a:endParaRPr lang="en-US" sz="1600" dirty="0" smtClean="0">
              <a:solidFill>
                <a:schemeClr val="tx1"/>
              </a:solidFill>
            </a:endParaRPr>
          </a:p>
          <a:p>
            <a:pPr lvl="1"/>
            <a:r>
              <a:rPr lang="en-US" sz="1600" b="0" dirty="0" smtClean="0">
                <a:solidFill>
                  <a:schemeClr val="tx1"/>
                </a:solidFill>
              </a:rPr>
              <a:t>This </a:t>
            </a:r>
            <a:r>
              <a:rPr lang="en-US" sz="1600" b="0" dirty="0">
                <a:solidFill>
                  <a:schemeClr val="tx1"/>
                </a:solidFill>
              </a:rPr>
              <a:t>clearly </a:t>
            </a:r>
            <a:r>
              <a:rPr lang="en-US" sz="1600" b="0" dirty="0" smtClean="0">
                <a:solidFill>
                  <a:schemeClr val="tx1"/>
                </a:solidFill>
              </a:rPr>
              <a:t>refers </a:t>
            </a:r>
            <a:r>
              <a:rPr lang="en-US" sz="1600" b="0" dirty="0">
                <a:solidFill>
                  <a:schemeClr val="tx1"/>
                </a:solidFill>
              </a:rPr>
              <a:t>to the importance of maintaining physical health and fitness as part of a Scout’s duty to themselves. </a:t>
            </a:r>
            <a:endParaRPr lang="en-US" sz="1600" b="0" dirty="0" smtClean="0">
              <a:solidFill>
                <a:schemeClr val="tx1"/>
              </a:solidFill>
            </a:endParaRPr>
          </a:p>
          <a:p>
            <a:pPr lvl="1"/>
            <a:r>
              <a:rPr lang="en-US" sz="1600" b="0" dirty="0" smtClean="0">
                <a:solidFill>
                  <a:schemeClr val="tx1"/>
                </a:solidFill>
              </a:rPr>
              <a:t>Being </a:t>
            </a:r>
            <a:r>
              <a:rPr lang="en-US" sz="1600" b="0" dirty="0">
                <a:solidFill>
                  <a:schemeClr val="tx1"/>
                </a:solidFill>
              </a:rPr>
              <a:t>fit also better equips Scouts </a:t>
            </a:r>
            <a:r>
              <a:rPr lang="en-US" sz="1600" b="0" dirty="0" smtClean="0">
                <a:solidFill>
                  <a:schemeClr val="tx1"/>
                </a:solidFill>
              </a:rPr>
              <a:t>“To help </a:t>
            </a:r>
            <a:r>
              <a:rPr lang="en-US" sz="1600" b="0" dirty="0">
                <a:solidFill>
                  <a:schemeClr val="tx1"/>
                </a:solidFill>
              </a:rPr>
              <a:t>other people at all times,” fulfilling another aspect of the Scout Oath</a:t>
            </a:r>
            <a:r>
              <a:rPr lang="en-US" sz="1600" b="0" dirty="0" smtClean="0">
                <a:solidFill>
                  <a:schemeClr val="tx1"/>
                </a:solidFill>
              </a:rPr>
              <a:t>.</a:t>
            </a:r>
          </a:p>
          <a:p>
            <a:pPr marL="0" indent="0">
              <a:buNone/>
            </a:pPr>
            <a:endParaRPr lang="en-US" sz="1600" b="0" dirty="0">
              <a:solidFill>
                <a:schemeClr val="tx1"/>
              </a:solidFill>
            </a:endParaRPr>
          </a:p>
        </p:txBody>
      </p:sp>
      <p:pic>
        <p:nvPicPr>
          <p:cNvPr id="3" name="Picture 2"/>
          <p:cNvPicPr>
            <a:picLocks noChangeAspect="1"/>
          </p:cNvPicPr>
          <p:nvPr/>
        </p:nvPicPr>
        <p:blipFill rotWithShape="1">
          <a:blip r:embed="rId4"/>
          <a:srcRect l="21651" t="12201" r="21650" b="12201"/>
          <a:stretch/>
        </p:blipFill>
        <p:spPr>
          <a:xfrm>
            <a:off x="6012160" y="980728"/>
            <a:ext cx="2970330" cy="3960440"/>
          </a:xfrm>
          <a:prstGeom prst="rect">
            <a:avLst/>
          </a:prstGeom>
        </p:spPr>
      </p:pic>
    </p:spTree>
    <p:extLst>
      <p:ext uri="{BB962C8B-B14F-4D97-AF65-F5344CB8AC3E}">
        <p14:creationId xmlns:p14="http://schemas.microsoft.com/office/powerpoint/2010/main" val="285671719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277506" name="Rectangle 2"/>
          <p:cNvSpPr>
            <a:spLocks noGrp="1" noChangeArrowheads="1"/>
          </p:cNvSpPr>
          <p:nvPr>
            <p:ph type="title"/>
          </p:nvPr>
        </p:nvSpPr>
        <p:spPr>
          <a:xfrm>
            <a:off x="1908175" y="117475"/>
            <a:ext cx="7056438" cy="719138"/>
          </a:xfrm>
        </p:spPr>
        <p:txBody>
          <a:bodyPr/>
          <a:lstStyle/>
          <a:p>
            <a:r>
              <a:rPr lang="en-US" sz="2800" b="1" dirty="0">
                <a:solidFill>
                  <a:schemeClr val="tx1"/>
                </a:solidFill>
              </a:rPr>
              <a:t>How Personal Fitness Relates to the Scout Oath and Scout Law</a:t>
            </a:r>
          </a:p>
        </p:txBody>
      </p:sp>
      <p:sp>
        <p:nvSpPr>
          <p:cNvPr id="277507" name="Rectangle 3"/>
          <p:cNvSpPr>
            <a:spLocks noGrp="1" noChangeArrowheads="1"/>
          </p:cNvSpPr>
          <p:nvPr>
            <p:ph type="body" idx="1"/>
          </p:nvPr>
        </p:nvSpPr>
        <p:spPr>
          <a:xfrm>
            <a:off x="1908175" y="908050"/>
            <a:ext cx="7056438" cy="5832475"/>
          </a:xfrm>
        </p:spPr>
        <p:txBody>
          <a:bodyPr/>
          <a:lstStyle/>
          <a:p>
            <a:r>
              <a:rPr lang="en-US" sz="2000" dirty="0">
                <a:solidFill>
                  <a:schemeClr val="tx1"/>
                </a:solidFill>
              </a:rPr>
              <a:t>Personal fitness will also help you to carry out each </a:t>
            </a:r>
            <a:r>
              <a:rPr lang="en-US" sz="2000" dirty="0" smtClean="0">
                <a:solidFill>
                  <a:schemeClr val="tx1"/>
                </a:solidFill>
              </a:rPr>
              <a:t>point </a:t>
            </a:r>
            <a:r>
              <a:rPr lang="en-US" sz="2000" dirty="0">
                <a:solidFill>
                  <a:schemeClr val="tx1"/>
                </a:solidFill>
              </a:rPr>
              <a:t>of the Scout </a:t>
            </a:r>
            <a:r>
              <a:rPr lang="en-US" sz="2000" dirty="0" smtClean="0">
                <a:solidFill>
                  <a:schemeClr val="tx1"/>
                </a:solidFill>
              </a:rPr>
              <a:t>Law: </a:t>
            </a:r>
            <a:endParaRPr lang="en-US" sz="2000" dirty="0">
              <a:solidFill>
                <a:schemeClr val="tx1"/>
              </a:solidFill>
            </a:endParaRPr>
          </a:p>
          <a:p>
            <a:pPr lvl="1"/>
            <a:r>
              <a:rPr lang="en-US" sz="1600" dirty="0" smtClean="0">
                <a:solidFill>
                  <a:schemeClr val="tx1"/>
                </a:solidFill>
              </a:rPr>
              <a:t>Trustworthy</a:t>
            </a:r>
            <a:r>
              <a:rPr lang="en-US" sz="1600" dirty="0">
                <a:solidFill>
                  <a:schemeClr val="tx1"/>
                </a:solidFill>
              </a:rPr>
              <a:t>:</a:t>
            </a:r>
            <a:r>
              <a:rPr lang="en-US" sz="1600" b="0" dirty="0">
                <a:solidFill>
                  <a:schemeClr val="tx1"/>
                </a:solidFill>
              </a:rPr>
              <a:t> Being physically fit can boost self-confidence and improve our mental state. This self-assuredness can foster trustworthiness, as you’re more likely to uphold promises to others and yourself, such as committing to a fitness regimen or a healthy lifestyle.</a:t>
            </a:r>
          </a:p>
          <a:p>
            <a:pPr lvl="1"/>
            <a:r>
              <a:rPr lang="en-US" sz="1600" dirty="0">
                <a:solidFill>
                  <a:schemeClr val="tx1"/>
                </a:solidFill>
              </a:rPr>
              <a:t>Loyal:</a:t>
            </a:r>
            <a:r>
              <a:rPr lang="en-US" sz="1600" b="0" dirty="0">
                <a:solidFill>
                  <a:schemeClr val="tx1"/>
                </a:solidFill>
              </a:rPr>
              <a:t> A fitness routine requires commitment and loyalty. By consistently following a fitness regimen, you’re not only loyal to your health but also setting an example of the dedication embodied in the Scout Law.</a:t>
            </a:r>
          </a:p>
          <a:p>
            <a:pPr lvl="1"/>
            <a:r>
              <a:rPr lang="en-US" sz="1600" dirty="0">
                <a:solidFill>
                  <a:schemeClr val="tx1"/>
                </a:solidFill>
              </a:rPr>
              <a:t>Helpful:</a:t>
            </a:r>
            <a:r>
              <a:rPr lang="en-US" sz="1600" b="0" dirty="0">
                <a:solidFill>
                  <a:schemeClr val="tx1"/>
                </a:solidFill>
              </a:rPr>
              <a:t> Physical fitness prepares you to lend a helping hand in situations requiring physical exertion, like community service projects or helping a neighbor with heavy lifting.</a:t>
            </a:r>
          </a:p>
          <a:p>
            <a:pPr lvl="1"/>
            <a:r>
              <a:rPr lang="en-US" sz="1600" dirty="0">
                <a:solidFill>
                  <a:schemeClr val="tx1"/>
                </a:solidFill>
              </a:rPr>
              <a:t>Friendly, Courteous, and Kind</a:t>
            </a:r>
            <a:r>
              <a:rPr lang="en-US" sz="1600" b="0" dirty="0">
                <a:solidFill>
                  <a:schemeClr val="tx1"/>
                </a:solidFill>
              </a:rPr>
              <a:t>: Participating in group fitness activities or team sports fosters social skills like friendliness, courtesy, and kindness.</a:t>
            </a:r>
          </a:p>
          <a:p>
            <a:pPr lvl="1"/>
            <a:r>
              <a:rPr lang="en-US" sz="1600" dirty="0">
                <a:solidFill>
                  <a:schemeClr val="tx1"/>
                </a:solidFill>
              </a:rPr>
              <a:t>Obedient:</a:t>
            </a:r>
            <a:r>
              <a:rPr lang="en-US" sz="1600" b="0" dirty="0">
                <a:solidFill>
                  <a:schemeClr val="tx1"/>
                </a:solidFill>
              </a:rPr>
              <a:t> Following a fitness program or coach’s instructions requires obedience, a direct application of this aspect of the Scout Law</a:t>
            </a:r>
            <a:r>
              <a:rPr lang="en-US" sz="1600" b="0" dirty="0" smtClean="0">
                <a:solidFill>
                  <a:schemeClr val="tx1"/>
                </a:solidFill>
              </a:rPr>
              <a:t>.</a:t>
            </a:r>
            <a:endParaRPr lang="en-US" sz="1600" b="0" dirty="0">
              <a:solidFill>
                <a:schemeClr val="tx1"/>
              </a:solidFill>
            </a:endParaRPr>
          </a:p>
        </p:txBody>
      </p:sp>
    </p:spTree>
    <p:extLst>
      <p:ext uri="{BB962C8B-B14F-4D97-AF65-F5344CB8AC3E}">
        <p14:creationId xmlns:p14="http://schemas.microsoft.com/office/powerpoint/2010/main" val="38941880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b="1" dirty="0"/>
              <a:t>Personal Fitness Merit Badge Requirements</a:t>
            </a:r>
            <a:endParaRPr lang="en-US" sz="2400" dirty="0"/>
          </a:p>
        </p:txBody>
      </p:sp>
      <p:sp>
        <p:nvSpPr>
          <p:cNvPr id="3" name="Content Placeholder 2"/>
          <p:cNvSpPr>
            <a:spLocks noGrp="1"/>
          </p:cNvSpPr>
          <p:nvPr>
            <p:ph idx="1"/>
          </p:nvPr>
        </p:nvSpPr>
        <p:spPr/>
        <p:txBody>
          <a:bodyPr/>
          <a:lstStyle/>
          <a:p>
            <a:pPr>
              <a:buFont typeface="+mj-lt"/>
              <a:buAutoNum type="arabicPeriod" startAt="4"/>
            </a:pPr>
            <a:r>
              <a:rPr lang="en-US" sz="2000" dirty="0"/>
              <a:t>Explain the following about physical fitness:</a:t>
            </a:r>
          </a:p>
          <a:p>
            <a:pPr lvl="1">
              <a:buFont typeface="+mj-lt"/>
              <a:buAutoNum type="alphaLcPeriod"/>
            </a:pPr>
            <a:r>
              <a:rPr lang="en-US" sz="1600" b="0" dirty="0"/>
              <a:t>The areas of physical fitness</a:t>
            </a:r>
          </a:p>
          <a:p>
            <a:pPr lvl="1">
              <a:buFont typeface="+mj-lt"/>
              <a:buAutoNum type="alphaLcPeriod"/>
            </a:pPr>
            <a:r>
              <a:rPr lang="en-US" sz="1600" b="0" dirty="0"/>
              <a:t>Your weakest and strongest area of physical fitness</a:t>
            </a:r>
          </a:p>
          <a:p>
            <a:pPr lvl="1">
              <a:buFont typeface="+mj-lt"/>
              <a:buAutoNum type="alphaLcPeriod"/>
            </a:pPr>
            <a:r>
              <a:rPr lang="en-US" sz="1600" b="0" dirty="0"/>
              <a:t>The need to have a balance in the four areas of physical fitness</a:t>
            </a:r>
          </a:p>
          <a:p>
            <a:pPr lvl="1">
              <a:buFont typeface="+mj-lt"/>
              <a:buAutoNum type="alphaLcPeriod"/>
            </a:pPr>
            <a:r>
              <a:rPr lang="en-US" sz="1600" b="0" dirty="0"/>
              <a:t>How a program like ScoutStrong can lead to lifelong healthful habits</a:t>
            </a:r>
          </a:p>
          <a:p>
            <a:pPr lvl="1">
              <a:buFont typeface="+mj-lt"/>
              <a:buAutoNum type="alphaLcPeriod"/>
            </a:pPr>
            <a:r>
              <a:rPr lang="en-US" sz="1600" b="0" dirty="0"/>
              <a:t>How the areas of personal fitness relate to the Scout Law and Scout Oath</a:t>
            </a:r>
          </a:p>
          <a:p>
            <a:pPr>
              <a:buFont typeface="+mj-lt"/>
              <a:buAutoNum type="arabicPeriod" startAt="4"/>
            </a:pPr>
            <a:r>
              <a:rPr lang="en-US" sz="2000" dirty="0"/>
              <a:t>Explain the following:</a:t>
            </a:r>
          </a:p>
          <a:p>
            <a:pPr lvl="1">
              <a:buFont typeface="+mj-lt"/>
              <a:buAutoNum type="alphaLcPeriod"/>
            </a:pPr>
            <a:r>
              <a:rPr lang="en-US" sz="1600" b="0" dirty="0"/>
              <a:t>The importance of good nutrition</a:t>
            </a:r>
          </a:p>
          <a:p>
            <a:pPr lvl="1">
              <a:buFont typeface="+mj-lt"/>
              <a:buAutoNum type="alphaLcPeriod"/>
            </a:pPr>
            <a:r>
              <a:rPr lang="en-US" sz="1600" b="0" dirty="0"/>
              <a:t>What good nutrition means to you</a:t>
            </a:r>
          </a:p>
          <a:p>
            <a:pPr lvl="1">
              <a:buFont typeface="+mj-lt"/>
              <a:buAutoNum type="alphaLcPeriod"/>
            </a:pPr>
            <a:r>
              <a:rPr lang="en-US" sz="1600" b="0" dirty="0"/>
              <a:t>How good nutrition is related to the other components of personal fitness</a:t>
            </a:r>
          </a:p>
          <a:p>
            <a:pPr lvl="1">
              <a:buFont typeface="+mj-lt"/>
              <a:buAutoNum type="alphaLcPeriod"/>
            </a:pPr>
            <a:r>
              <a:rPr lang="en-US" sz="1600" b="0" dirty="0"/>
              <a:t>How to maintain a healthy weight</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520" y="44624"/>
            <a:ext cx="914400" cy="933450"/>
          </a:xfrm>
          <a:prstGeom prst="rect">
            <a:avLst/>
          </a:prstGeom>
        </p:spPr>
      </p:pic>
    </p:spTree>
    <p:extLst>
      <p:ext uri="{BB962C8B-B14F-4D97-AF65-F5344CB8AC3E}">
        <p14:creationId xmlns:p14="http://schemas.microsoft.com/office/powerpoint/2010/main" val="215769191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277506" name="Rectangle 2"/>
          <p:cNvSpPr>
            <a:spLocks noGrp="1" noChangeArrowheads="1"/>
          </p:cNvSpPr>
          <p:nvPr>
            <p:ph type="title"/>
          </p:nvPr>
        </p:nvSpPr>
        <p:spPr>
          <a:xfrm>
            <a:off x="1908175" y="117475"/>
            <a:ext cx="7056438" cy="719138"/>
          </a:xfrm>
        </p:spPr>
        <p:txBody>
          <a:bodyPr/>
          <a:lstStyle/>
          <a:p>
            <a:r>
              <a:rPr lang="en-US" sz="2800" b="1" dirty="0">
                <a:solidFill>
                  <a:schemeClr val="tx1"/>
                </a:solidFill>
              </a:rPr>
              <a:t>How Personal Fitness Relates to the Scout Oath and Scout Law</a:t>
            </a:r>
          </a:p>
        </p:txBody>
      </p:sp>
      <p:sp>
        <p:nvSpPr>
          <p:cNvPr id="277507" name="Rectangle 3"/>
          <p:cNvSpPr>
            <a:spLocks noGrp="1" noChangeArrowheads="1"/>
          </p:cNvSpPr>
          <p:nvPr>
            <p:ph type="body" idx="1"/>
          </p:nvPr>
        </p:nvSpPr>
        <p:spPr>
          <a:xfrm>
            <a:off x="1908175" y="908050"/>
            <a:ext cx="7056438" cy="5832475"/>
          </a:xfrm>
        </p:spPr>
        <p:txBody>
          <a:bodyPr/>
          <a:lstStyle/>
          <a:p>
            <a:r>
              <a:rPr lang="en-US" sz="2000" dirty="0">
                <a:solidFill>
                  <a:schemeClr val="tx1"/>
                </a:solidFill>
              </a:rPr>
              <a:t>Personal fitness will also help you to carry out each point of the Scout </a:t>
            </a:r>
            <a:r>
              <a:rPr lang="en-US" sz="2000" dirty="0" smtClean="0">
                <a:solidFill>
                  <a:schemeClr val="tx1"/>
                </a:solidFill>
              </a:rPr>
              <a:t>Law (continued): </a:t>
            </a:r>
            <a:endParaRPr lang="en-US" sz="2000" dirty="0">
              <a:solidFill>
                <a:schemeClr val="tx1"/>
              </a:solidFill>
            </a:endParaRPr>
          </a:p>
          <a:p>
            <a:pPr lvl="1"/>
            <a:r>
              <a:rPr lang="en-US" sz="1600" dirty="0" smtClean="0">
                <a:solidFill>
                  <a:schemeClr val="tx1"/>
                </a:solidFill>
              </a:rPr>
              <a:t>Cheerful</a:t>
            </a:r>
            <a:r>
              <a:rPr lang="en-US" sz="1600" dirty="0">
                <a:solidFill>
                  <a:schemeClr val="tx1"/>
                </a:solidFill>
              </a:rPr>
              <a:t>:</a:t>
            </a:r>
            <a:r>
              <a:rPr lang="en-US" sz="1600" b="0" dirty="0">
                <a:solidFill>
                  <a:schemeClr val="tx1"/>
                </a:solidFill>
              </a:rPr>
              <a:t> Regular physical activity is known to boost mood and foster a cheerful disposition, thanks to the release of endorphins, often termed “feel-good hormones.”</a:t>
            </a:r>
          </a:p>
          <a:p>
            <a:pPr lvl="1"/>
            <a:r>
              <a:rPr lang="en-US" sz="1600" dirty="0">
                <a:solidFill>
                  <a:schemeClr val="tx1"/>
                </a:solidFill>
              </a:rPr>
              <a:t>Thrifty:</a:t>
            </a:r>
            <a:r>
              <a:rPr lang="en-US" sz="1600" b="0" dirty="0">
                <a:solidFill>
                  <a:schemeClr val="tx1"/>
                </a:solidFill>
              </a:rPr>
              <a:t> Regular physical activity and maintaining personal fitness can save on future health costs by preventing chronic diseases related to sedentary lifestyle.</a:t>
            </a:r>
          </a:p>
          <a:p>
            <a:pPr lvl="1"/>
            <a:r>
              <a:rPr lang="en-US" sz="1600" dirty="0">
                <a:solidFill>
                  <a:schemeClr val="tx1"/>
                </a:solidFill>
              </a:rPr>
              <a:t>Brave:</a:t>
            </a:r>
            <a:r>
              <a:rPr lang="en-US" sz="1600" b="0" dirty="0">
                <a:solidFill>
                  <a:schemeClr val="tx1"/>
                </a:solidFill>
              </a:rPr>
              <a:t> Challenging oneself to achieve fitness goals, especially when they seem difficult, requires bravery.</a:t>
            </a:r>
          </a:p>
          <a:p>
            <a:pPr lvl="1"/>
            <a:r>
              <a:rPr lang="en-US" sz="1600" dirty="0">
                <a:solidFill>
                  <a:schemeClr val="tx1"/>
                </a:solidFill>
              </a:rPr>
              <a:t>Clean:</a:t>
            </a:r>
            <a:r>
              <a:rPr lang="en-US" sz="1600" b="0" dirty="0">
                <a:solidFill>
                  <a:schemeClr val="tx1"/>
                </a:solidFill>
              </a:rPr>
              <a:t> A good fitness regimen often goes hand-in-hand with proper hygiene and cleanliness.</a:t>
            </a:r>
          </a:p>
          <a:p>
            <a:pPr lvl="1"/>
            <a:r>
              <a:rPr lang="en-US" sz="1600" dirty="0">
                <a:solidFill>
                  <a:schemeClr val="tx1"/>
                </a:solidFill>
              </a:rPr>
              <a:t>Reverent:</a:t>
            </a:r>
            <a:r>
              <a:rPr lang="en-US" sz="1600" b="0" dirty="0">
                <a:solidFill>
                  <a:schemeClr val="tx1"/>
                </a:solidFill>
              </a:rPr>
              <a:t> Many find that physical activity provides a time for introspection, contemplation, and connection with nature, all of which can enhance a sense of reverence.</a:t>
            </a:r>
          </a:p>
          <a:p>
            <a:pPr marL="0" indent="0">
              <a:buNone/>
            </a:pPr>
            <a:endParaRPr lang="en-US" sz="1600" b="0" dirty="0">
              <a:solidFill>
                <a:schemeClr val="tx1"/>
              </a:solidFill>
            </a:endParaRPr>
          </a:p>
        </p:txBody>
      </p:sp>
    </p:spTree>
    <p:extLst>
      <p:ext uri="{BB962C8B-B14F-4D97-AF65-F5344CB8AC3E}">
        <p14:creationId xmlns:p14="http://schemas.microsoft.com/office/powerpoint/2010/main" val="197205361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1258888" y="115888"/>
            <a:ext cx="7200900" cy="649287"/>
          </a:xfrm>
        </p:spPr>
        <p:txBody>
          <a:bodyPr/>
          <a:lstStyle/>
          <a:p>
            <a:r>
              <a:rPr lang="en-US" b="1" dirty="0">
                <a:latin typeface="Tahoma" charset="0"/>
              </a:rPr>
              <a:t>Requirement 5</a:t>
            </a:r>
            <a:endParaRPr lang="uk-UA" b="1" dirty="0">
              <a:latin typeface="Tahoma" charset="0"/>
            </a:endParaRPr>
          </a:p>
        </p:txBody>
      </p:sp>
      <p:sp>
        <p:nvSpPr>
          <p:cNvPr id="36867" name="Rectangle 3"/>
          <p:cNvSpPr>
            <a:spLocks noGrp="1" noChangeArrowheads="1"/>
          </p:cNvSpPr>
          <p:nvPr>
            <p:ph type="body" idx="1"/>
          </p:nvPr>
        </p:nvSpPr>
        <p:spPr>
          <a:xfrm>
            <a:off x="1187450" y="1043494"/>
            <a:ext cx="6769100" cy="5265232"/>
          </a:xfrm>
        </p:spPr>
        <p:txBody>
          <a:bodyPr/>
          <a:lstStyle/>
          <a:p>
            <a:pPr marL="0" indent="0">
              <a:buNone/>
            </a:pPr>
            <a:r>
              <a:rPr lang="en-US" sz="2000" dirty="0"/>
              <a:t>Explain the following:</a:t>
            </a:r>
          </a:p>
          <a:p>
            <a:pPr lvl="1">
              <a:buFont typeface="+mj-lt"/>
              <a:buAutoNum type="alphaLcPeriod"/>
            </a:pPr>
            <a:r>
              <a:rPr lang="en-US" sz="1600" b="0" dirty="0"/>
              <a:t>The importance of good nutrition</a:t>
            </a:r>
          </a:p>
          <a:p>
            <a:pPr lvl="1">
              <a:buFont typeface="+mj-lt"/>
              <a:buAutoNum type="alphaLcPeriod"/>
            </a:pPr>
            <a:r>
              <a:rPr lang="en-US" sz="1600" b="0" dirty="0"/>
              <a:t>What good nutrition means to you</a:t>
            </a:r>
          </a:p>
          <a:p>
            <a:pPr lvl="1">
              <a:buFont typeface="+mj-lt"/>
              <a:buAutoNum type="alphaLcPeriod"/>
            </a:pPr>
            <a:r>
              <a:rPr lang="en-US" sz="1600" b="0" dirty="0"/>
              <a:t>How good nutrition is related to the other components of personal fitness</a:t>
            </a:r>
          </a:p>
          <a:p>
            <a:pPr lvl="1">
              <a:buFont typeface="+mj-lt"/>
              <a:buAutoNum type="alphaLcPeriod"/>
            </a:pPr>
            <a:r>
              <a:rPr lang="en-US" sz="1600" b="0" dirty="0"/>
              <a:t>How to maintain a healthy weight</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3050" y="110043"/>
            <a:ext cx="914400" cy="933450"/>
          </a:xfrm>
          <a:prstGeom prst="rect">
            <a:avLst/>
          </a:prstGeom>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76592" y="3212976"/>
            <a:ext cx="3965492" cy="2974119"/>
          </a:xfrm>
          <a:prstGeom prst="rect">
            <a:avLst/>
          </a:prstGeom>
        </p:spPr>
      </p:pic>
    </p:spTree>
    <p:extLst>
      <p:ext uri="{BB962C8B-B14F-4D97-AF65-F5344CB8AC3E}">
        <p14:creationId xmlns:p14="http://schemas.microsoft.com/office/powerpoint/2010/main" val="31804239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277506" name="Rectangle 2"/>
          <p:cNvSpPr>
            <a:spLocks noGrp="1" noChangeArrowheads="1"/>
          </p:cNvSpPr>
          <p:nvPr>
            <p:ph type="title"/>
          </p:nvPr>
        </p:nvSpPr>
        <p:spPr>
          <a:xfrm>
            <a:off x="1908175" y="117475"/>
            <a:ext cx="7056438" cy="719138"/>
          </a:xfrm>
        </p:spPr>
        <p:txBody>
          <a:bodyPr/>
          <a:lstStyle/>
          <a:p>
            <a:r>
              <a:rPr lang="en-US" b="1" dirty="0">
                <a:solidFill>
                  <a:schemeClr val="tx1"/>
                </a:solidFill>
              </a:rPr>
              <a:t>Importance of Good Nutrition</a:t>
            </a:r>
          </a:p>
        </p:txBody>
      </p:sp>
      <p:sp>
        <p:nvSpPr>
          <p:cNvPr id="277507" name="Rectangle 3"/>
          <p:cNvSpPr>
            <a:spLocks noGrp="1" noChangeArrowheads="1"/>
          </p:cNvSpPr>
          <p:nvPr>
            <p:ph type="body" idx="1"/>
          </p:nvPr>
        </p:nvSpPr>
        <p:spPr>
          <a:xfrm>
            <a:off x="1908175" y="908050"/>
            <a:ext cx="7056438" cy="5832475"/>
          </a:xfrm>
        </p:spPr>
        <p:txBody>
          <a:bodyPr/>
          <a:lstStyle/>
          <a:p>
            <a:r>
              <a:rPr lang="en-US" sz="2000" dirty="0">
                <a:solidFill>
                  <a:schemeClr val="tx1"/>
                </a:solidFill>
              </a:rPr>
              <a:t>Good nutrition is the cornerstone of a healthy lifestyle and has far-reaching effects on our overall well-being</a:t>
            </a:r>
            <a:r>
              <a:rPr lang="en-US" sz="2000" dirty="0" smtClean="0">
                <a:solidFill>
                  <a:schemeClr val="tx1"/>
                </a:solidFill>
              </a:rPr>
              <a:t>.</a:t>
            </a:r>
          </a:p>
          <a:p>
            <a:pPr lvl="1"/>
            <a:r>
              <a:rPr lang="en-US" sz="1600" dirty="0">
                <a:solidFill>
                  <a:schemeClr val="tx1"/>
                </a:solidFill>
              </a:rPr>
              <a:t>Energy Levels: </a:t>
            </a:r>
            <a:r>
              <a:rPr lang="en-US" sz="1600" b="0" dirty="0">
                <a:solidFill>
                  <a:schemeClr val="tx1"/>
                </a:solidFill>
              </a:rPr>
              <a:t>Nutrient-dense foods, particularly those high in complex carbohydrates and proteins, provide the energy our bodies need to function optimally</a:t>
            </a:r>
            <a:r>
              <a:rPr lang="en-US" sz="1600" b="0" dirty="0" smtClean="0">
                <a:solidFill>
                  <a:schemeClr val="tx1"/>
                </a:solidFill>
              </a:rPr>
              <a:t>.</a:t>
            </a:r>
          </a:p>
          <a:p>
            <a:pPr lvl="1"/>
            <a:r>
              <a:rPr lang="en-US" sz="1600" dirty="0" smtClean="0">
                <a:solidFill>
                  <a:schemeClr val="tx1"/>
                </a:solidFill>
              </a:rPr>
              <a:t>Cognitive Function: </a:t>
            </a:r>
            <a:r>
              <a:rPr lang="en-US" sz="1600" b="0" dirty="0" smtClean="0">
                <a:solidFill>
                  <a:schemeClr val="tx1"/>
                </a:solidFill>
              </a:rPr>
              <a:t>A well-balanced diet supports brain health. Omega-3 fatty acids, for instance, are crucial for cognitive function and memory.</a:t>
            </a:r>
          </a:p>
          <a:p>
            <a:pPr lvl="1" indent="-280988"/>
            <a:r>
              <a:rPr lang="en-US" sz="1600" dirty="0" smtClean="0">
                <a:solidFill>
                  <a:schemeClr val="tx1"/>
                </a:solidFill>
              </a:rPr>
              <a:t>Weight Management: </a:t>
            </a:r>
            <a:r>
              <a:rPr lang="en-US" sz="1600" b="0" dirty="0" smtClean="0">
                <a:solidFill>
                  <a:schemeClr val="tx1"/>
                </a:solidFill>
              </a:rPr>
              <a:t>Balanced intake of macronutrients (carbohydrates, proteins, and fats) helps maintain a healthy weight, reducing the risk of obesity and associated health problems such as heart disease and diabetes.</a:t>
            </a:r>
          </a:p>
          <a:p>
            <a:pPr lvl="1" indent="-280988"/>
            <a:r>
              <a:rPr lang="en-US" sz="1600" dirty="0" smtClean="0">
                <a:solidFill>
                  <a:schemeClr val="tx1"/>
                </a:solidFill>
              </a:rPr>
              <a:t>Bone and Muscle Health: </a:t>
            </a:r>
            <a:r>
              <a:rPr lang="en-US" sz="1600" b="0" dirty="0" smtClean="0">
                <a:solidFill>
                  <a:schemeClr val="tx1"/>
                </a:solidFill>
              </a:rPr>
              <a:t>Adequate intake of calcium and vitamin D is crucial for bone health, while protein supports muscle growth and repair.</a:t>
            </a:r>
          </a:p>
          <a:p>
            <a:pPr marL="800100" lvl="1" indent="-342900">
              <a:buFont typeface="+mj-lt"/>
              <a:buAutoNum type="arabicPeriod"/>
            </a:pPr>
            <a:endParaRPr lang="en-US" sz="1600" b="0" dirty="0">
              <a:solidFill>
                <a:schemeClr val="tx1"/>
              </a:solidFill>
            </a:endParaRPr>
          </a:p>
        </p:txBody>
      </p:sp>
    </p:spTree>
    <p:extLst>
      <p:ext uri="{BB962C8B-B14F-4D97-AF65-F5344CB8AC3E}">
        <p14:creationId xmlns:p14="http://schemas.microsoft.com/office/powerpoint/2010/main" val="174203014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277506" name="Rectangle 2"/>
          <p:cNvSpPr>
            <a:spLocks noGrp="1" noChangeArrowheads="1"/>
          </p:cNvSpPr>
          <p:nvPr>
            <p:ph type="title"/>
          </p:nvPr>
        </p:nvSpPr>
        <p:spPr>
          <a:xfrm>
            <a:off x="1908175" y="117475"/>
            <a:ext cx="7056438" cy="719138"/>
          </a:xfrm>
        </p:spPr>
        <p:txBody>
          <a:bodyPr/>
          <a:lstStyle/>
          <a:p>
            <a:r>
              <a:rPr lang="en-US" b="1" dirty="0">
                <a:solidFill>
                  <a:schemeClr val="tx1"/>
                </a:solidFill>
              </a:rPr>
              <a:t>Importance of Good Nutrition</a:t>
            </a:r>
          </a:p>
        </p:txBody>
      </p:sp>
      <p:sp>
        <p:nvSpPr>
          <p:cNvPr id="277507" name="Rectangle 3"/>
          <p:cNvSpPr>
            <a:spLocks noGrp="1" noChangeArrowheads="1"/>
          </p:cNvSpPr>
          <p:nvPr>
            <p:ph type="body" idx="1"/>
          </p:nvPr>
        </p:nvSpPr>
        <p:spPr>
          <a:xfrm>
            <a:off x="1908175" y="908050"/>
            <a:ext cx="7056438" cy="5832475"/>
          </a:xfrm>
        </p:spPr>
        <p:txBody>
          <a:bodyPr/>
          <a:lstStyle/>
          <a:p>
            <a:r>
              <a:rPr lang="en-US" sz="2000" dirty="0">
                <a:solidFill>
                  <a:schemeClr val="tx1"/>
                </a:solidFill>
              </a:rPr>
              <a:t>Good nutrition is the cornerstone of a healthy lifestyle and has far-reaching effects on our overall </a:t>
            </a:r>
            <a:r>
              <a:rPr lang="en-US" sz="2000" dirty="0" smtClean="0">
                <a:solidFill>
                  <a:schemeClr val="tx1"/>
                </a:solidFill>
              </a:rPr>
              <a:t>well-being (continued).</a:t>
            </a:r>
          </a:p>
          <a:p>
            <a:pPr lvl="1"/>
            <a:r>
              <a:rPr lang="en-US" sz="1600" dirty="0" smtClean="0">
                <a:solidFill>
                  <a:schemeClr val="tx1"/>
                </a:solidFill>
              </a:rPr>
              <a:t>Immune </a:t>
            </a:r>
            <a:r>
              <a:rPr lang="en-US" sz="1600" dirty="0">
                <a:solidFill>
                  <a:schemeClr val="tx1"/>
                </a:solidFill>
              </a:rPr>
              <a:t>System Function: </a:t>
            </a:r>
            <a:r>
              <a:rPr lang="en-US" sz="1600" b="0" dirty="0">
                <a:solidFill>
                  <a:schemeClr val="tx1"/>
                </a:solidFill>
              </a:rPr>
              <a:t>Vitamins, minerals, and antioxidants are crucial for immune system function, helping to prevent illness and disease</a:t>
            </a:r>
            <a:r>
              <a:rPr lang="en-US" sz="1600" b="0" dirty="0" smtClean="0">
                <a:solidFill>
                  <a:schemeClr val="tx1"/>
                </a:solidFill>
              </a:rPr>
              <a:t>.</a:t>
            </a:r>
          </a:p>
          <a:p>
            <a:pPr lvl="1"/>
            <a:r>
              <a:rPr lang="en-US" sz="1600" dirty="0">
                <a:solidFill>
                  <a:schemeClr val="tx1"/>
                </a:solidFill>
              </a:rPr>
              <a:t>Digestive Health: </a:t>
            </a:r>
            <a:r>
              <a:rPr lang="en-US" sz="1600" b="0" dirty="0">
                <a:solidFill>
                  <a:schemeClr val="tx1"/>
                </a:solidFill>
              </a:rPr>
              <a:t>A diet rich in fiber helps maintain a healthy digestive system, preventing constipation and promoting a healthy gut microbiome</a:t>
            </a:r>
            <a:r>
              <a:rPr lang="en-US" sz="1600" b="0" dirty="0" smtClean="0">
                <a:solidFill>
                  <a:schemeClr val="tx1"/>
                </a:solidFill>
              </a:rPr>
              <a:t>.</a:t>
            </a:r>
          </a:p>
          <a:p>
            <a:pPr lvl="1"/>
            <a:r>
              <a:rPr lang="en-US" sz="1600" dirty="0">
                <a:solidFill>
                  <a:schemeClr val="tx1"/>
                </a:solidFill>
              </a:rPr>
              <a:t>Mood Regulation: </a:t>
            </a:r>
            <a:r>
              <a:rPr lang="en-US" sz="1600" b="0" dirty="0">
                <a:solidFill>
                  <a:schemeClr val="tx1"/>
                </a:solidFill>
              </a:rPr>
              <a:t>Certain nutrients, like complex carbohydrates, proteins, omega-3 fatty acids, and B vitamins, have been shown to influence mood and mental well-being.</a:t>
            </a:r>
            <a:endParaRPr lang="en-US" sz="1600" b="0" dirty="0" smtClean="0">
              <a:solidFill>
                <a:schemeClr val="tx1"/>
              </a:solidFill>
            </a:endParaRPr>
          </a:p>
          <a:p>
            <a:r>
              <a:rPr lang="en-US" sz="1600" dirty="0" smtClean="0">
                <a:solidFill>
                  <a:schemeClr val="tx1"/>
                </a:solidFill>
              </a:rPr>
              <a:t>Good </a:t>
            </a:r>
            <a:r>
              <a:rPr lang="en-US" sz="1600" dirty="0">
                <a:solidFill>
                  <a:schemeClr val="tx1"/>
                </a:solidFill>
              </a:rPr>
              <a:t>nutrition is not about short-term dietary </a:t>
            </a:r>
            <a:r>
              <a:rPr lang="en-US" sz="1600" dirty="0" smtClean="0">
                <a:solidFill>
                  <a:schemeClr val="tx1"/>
                </a:solidFill>
              </a:rPr>
              <a:t>changes, but rather a </a:t>
            </a:r>
            <a:r>
              <a:rPr lang="en-US" sz="1600" dirty="0">
                <a:solidFill>
                  <a:schemeClr val="tx1"/>
                </a:solidFill>
              </a:rPr>
              <a:t>long-term, balanced diet that includes a variety of different foods to provide all the essential nutrients our bodies need. </a:t>
            </a:r>
            <a:endParaRPr lang="en-US" sz="1600" dirty="0" smtClean="0">
              <a:solidFill>
                <a:schemeClr val="tx1"/>
              </a:solidFill>
            </a:endParaRPr>
          </a:p>
          <a:p>
            <a:r>
              <a:rPr lang="en-US" sz="1600" dirty="0" smtClean="0">
                <a:solidFill>
                  <a:schemeClr val="tx1"/>
                </a:solidFill>
              </a:rPr>
              <a:t>This </a:t>
            </a:r>
            <a:r>
              <a:rPr lang="en-US" sz="1600" dirty="0">
                <a:solidFill>
                  <a:schemeClr val="tx1"/>
                </a:solidFill>
              </a:rPr>
              <a:t>is the key to maintaining good health, preventing chronic disease, and enhancing overall quality of life.</a:t>
            </a:r>
            <a:endParaRPr lang="en-US" sz="1600" b="0" dirty="0">
              <a:solidFill>
                <a:schemeClr val="tx1"/>
              </a:solidFill>
            </a:endParaRPr>
          </a:p>
        </p:txBody>
      </p:sp>
    </p:spTree>
    <p:extLst>
      <p:ext uri="{BB962C8B-B14F-4D97-AF65-F5344CB8AC3E}">
        <p14:creationId xmlns:p14="http://schemas.microsoft.com/office/powerpoint/2010/main" val="106458057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277506" name="Rectangle 2"/>
          <p:cNvSpPr>
            <a:spLocks noGrp="1" noChangeArrowheads="1"/>
          </p:cNvSpPr>
          <p:nvPr>
            <p:ph type="title"/>
          </p:nvPr>
        </p:nvSpPr>
        <p:spPr>
          <a:xfrm>
            <a:off x="1908175" y="117475"/>
            <a:ext cx="7056438" cy="719138"/>
          </a:xfrm>
        </p:spPr>
        <p:txBody>
          <a:bodyPr/>
          <a:lstStyle/>
          <a:p>
            <a:r>
              <a:rPr lang="en-US" b="1" dirty="0">
                <a:solidFill>
                  <a:schemeClr val="tx1"/>
                </a:solidFill>
              </a:rPr>
              <a:t>What Good Nutrition Means</a:t>
            </a:r>
          </a:p>
        </p:txBody>
      </p:sp>
      <p:sp>
        <p:nvSpPr>
          <p:cNvPr id="277507" name="Rectangle 3"/>
          <p:cNvSpPr>
            <a:spLocks noGrp="1" noChangeArrowheads="1"/>
          </p:cNvSpPr>
          <p:nvPr>
            <p:ph type="body" idx="1"/>
          </p:nvPr>
        </p:nvSpPr>
        <p:spPr>
          <a:xfrm>
            <a:off x="1908175" y="908050"/>
            <a:ext cx="7056438" cy="5832475"/>
          </a:xfrm>
        </p:spPr>
        <p:txBody>
          <a:bodyPr/>
          <a:lstStyle/>
          <a:p>
            <a:r>
              <a:rPr lang="en-US" sz="2000" dirty="0">
                <a:solidFill>
                  <a:schemeClr val="tx1"/>
                </a:solidFill>
              </a:rPr>
              <a:t>Good nutrition is a deeply personal concept, shaped by individual needs, preferences, and experiences. </a:t>
            </a:r>
            <a:endParaRPr lang="en-US" sz="2000" dirty="0" smtClean="0">
              <a:solidFill>
                <a:schemeClr val="tx1"/>
              </a:solidFill>
            </a:endParaRPr>
          </a:p>
          <a:p>
            <a:r>
              <a:rPr lang="en-US" sz="2000" dirty="0" smtClean="0">
                <a:solidFill>
                  <a:schemeClr val="tx1"/>
                </a:solidFill>
              </a:rPr>
              <a:t>Here are some thoughts to consider:</a:t>
            </a:r>
          </a:p>
          <a:p>
            <a:pPr lvl="1"/>
            <a:r>
              <a:rPr lang="en-US" sz="1600" dirty="0">
                <a:solidFill>
                  <a:schemeClr val="tx1"/>
                </a:solidFill>
              </a:rPr>
              <a:t>Balanced Eating: </a:t>
            </a:r>
            <a:r>
              <a:rPr lang="en-US" sz="1600" b="0" dirty="0">
                <a:solidFill>
                  <a:schemeClr val="tx1"/>
                </a:solidFill>
              </a:rPr>
              <a:t>Good nutrition doesn’t mean eliminating entire food groups. It’s about incorporating a balanced mix of nutrients in </a:t>
            </a:r>
            <a:r>
              <a:rPr lang="en-US" sz="1600" b="0" dirty="0" smtClean="0">
                <a:solidFill>
                  <a:schemeClr val="tx1"/>
                </a:solidFill>
              </a:rPr>
              <a:t>your </a:t>
            </a:r>
            <a:r>
              <a:rPr lang="en-US" sz="1600" b="0" dirty="0">
                <a:solidFill>
                  <a:schemeClr val="tx1"/>
                </a:solidFill>
              </a:rPr>
              <a:t>diet, ensuring </a:t>
            </a:r>
            <a:r>
              <a:rPr lang="en-US" sz="1600" b="0" dirty="0" smtClean="0">
                <a:solidFill>
                  <a:schemeClr val="tx1"/>
                </a:solidFill>
              </a:rPr>
              <a:t>you </a:t>
            </a:r>
            <a:r>
              <a:rPr lang="en-US" sz="1600" b="0" dirty="0">
                <a:solidFill>
                  <a:schemeClr val="tx1"/>
                </a:solidFill>
              </a:rPr>
              <a:t>get enough proteins, carbohydrates, fats, vitamins, and minerals to support overall health</a:t>
            </a:r>
            <a:r>
              <a:rPr lang="en-US" sz="1600" b="0" dirty="0" smtClean="0">
                <a:solidFill>
                  <a:schemeClr val="tx1"/>
                </a:solidFill>
              </a:rPr>
              <a:t>.</a:t>
            </a:r>
          </a:p>
          <a:p>
            <a:pPr lvl="1"/>
            <a:r>
              <a:rPr lang="en-US" sz="1600" dirty="0">
                <a:solidFill>
                  <a:schemeClr val="tx1"/>
                </a:solidFill>
              </a:rPr>
              <a:t>Hydration:</a:t>
            </a:r>
            <a:r>
              <a:rPr lang="en-US" sz="1600" b="0" dirty="0">
                <a:solidFill>
                  <a:schemeClr val="tx1"/>
                </a:solidFill>
              </a:rPr>
              <a:t> Staying adequately hydrated is a vital part of good nutrition. </a:t>
            </a:r>
            <a:r>
              <a:rPr lang="en-US" sz="1600" b="0" dirty="0" smtClean="0">
                <a:solidFill>
                  <a:schemeClr val="tx1"/>
                </a:solidFill>
              </a:rPr>
              <a:t>This </a:t>
            </a:r>
            <a:r>
              <a:rPr lang="en-US" sz="1600" b="0" dirty="0">
                <a:solidFill>
                  <a:schemeClr val="tx1"/>
                </a:solidFill>
              </a:rPr>
              <a:t>means drinking at least 2 liters of water daily. It not only supports overall health but also aids in digestion and promotes clear, healthy skin.</a:t>
            </a:r>
          </a:p>
          <a:p>
            <a:pPr lvl="1"/>
            <a:r>
              <a:rPr lang="en-US" sz="1600" dirty="0">
                <a:solidFill>
                  <a:schemeClr val="tx1"/>
                </a:solidFill>
              </a:rPr>
              <a:t>Minimizing Processed Foods: </a:t>
            </a:r>
            <a:r>
              <a:rPr lang="en-US" sz="1600" b="0" dirty="0" smtClean="0">
                <a:solidFill>
                  <a:schemeClr val="tx1"/>
                </a:solidFill>
              </a:rPr>
              <a:t>Limit </a:t>
            </a:r>
            <a:r>
              <a:rPr lang="en-US" sz="1600" b="0" dirty="0">
                <a:solidFill>
                  <a:schemeClr val="tx1"/>
                </a:solidFill>
              </a:rPr>
              <a:t>the intake of processed foods, which are often high in sodium, sugar, and unhealthy fats. Instead, </a:t>
            </a:r>
            <a:r>
              <a:rPr lang="en-US" sz="1600" b="0" dirty="0" smtClean="0">
                <a:solidFill>
                  <a:schemeClr val="tx1"/>
                </a:solidFill>
              </a:rPr>
              <a:t>opt </a:t>
            </a:r>
            <a:r>
              <a:rPr lang="en-US" sz="1600" b="0" dirty="0">
                <a:solidFill>
                  <a:schemeClr val="tx1"/>
                </a:solidFill>
              </a:rPr>
              <a:t>for whole, unprocessed foods like fruits, vegetables, whole grains, lean proteins, and healthy fats.</a:t>
            </a:r>
          </a:p>
          <a:p>
            <a:pPr lvl="1"/>
            <a:endParaRPr lang="en-US" sz="1600" b="0" dirty="0">
              <a:solidFill>
                <a:schemeClr val="tx1"/>
              </a:solidFill>
            </a:endParaRPr>
          </a:p>
          <a:p>
            <a:pPr lvl="1"/>
            <a:endParaRPr lang="en-US" sz="1600" b="0" dirty="0">
              <a:solidFill>
                <a:schemeClr val="tx1"/>
              </a:solidFill>
            </a:endParaRPr>
          </a:p>
        </p:txBody>
      </p:sp>
    </p:spTree>
    <p:extLst>
      <p:ext uri="{BB962C8B-B14F-4D97-AF65-F5344CB8AC3E}">
        <p14:creationId xmlns:p14="http://schemas.microsoft.com/office/powerpoint/2010/main" val="348920812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277506" name="Rectangle 2"/>
          <p:cNvSpPr>
            <a:spLocks noGrp="1" noChangeArrowheads="1"/>
          </p:cNvSpPr>
          <p:nvPr>
            <p:ph type="title"/>
          </p:nvPr>
        </p:nvSpPr>
        <p:spPr>
          <a:xfrm>
            <a:off x="1908175" y="117475"/>
            <a:ext cx="7056438" cy="719138"/>
          </a:xfrm>
        </p:spPr>
        <p:txBody>
          <a:bodyPr/>
          <a:lstStyle/>
          <a:p>
            <a:r>
              <a:rPr lang="en-US" b="1" dirty="0">
                <a:solidFill>
                  <a:schemeClr val="tx1"/>
                </a:solidFill>
              </a:rPr>
              <a:t>What Good Nutrition Means</a:t>
            </a:r>
          </a:p>
        </p:txBody>
      </p:sp>
      <p:sp>
        <p:nvSpPr>
          <p:cNvPr id="277507" name="Rectangle 3"/>
          <p:cNvSpPr>
            <a:spLocks noGrp="1" noChangeArrowheads="1"/>
          </p:cNvSpPr>
          <p:nvPr>
            <p:ph type="body" idx="1"/>
          </p:nvPr>
        </p:nvSpPr>
        <p:spPr>
          <a:xfrm>
            <a:off x="1908175" y="908050"/>
            <a:ext cx="7056438" cy="5832475"/>
          </a:xfrm>
        </p:spPr>
        <p:txBody>
          <a:bodyPr/>
          <a:lstStyle/>
          <a:p>
            <a:r>
              <a:rPr lang="en-US" sz="2000" dirty="0">
                <a:solidFill>
                  <a:schemeClr val="tx1"/>
                </a:solidFill>
              </a:rPr>
              <a:t>Good nutrition is a deeply personal concept, shaped by individual needs, preferences, and experiences. </a:t>
            </a:r>
            <a:endParaRPr lang="en-US" sz="2000" dirty="0" smtClean="0">
              <a:solidFill>
                <a:schemeClr val="tx1"/>
              </a:solidFill>
            </a:endParaRPr>
          </a:p>
          <a:p>
            <a:r>
              <a:rPr lang="en-US" sz="2000" dirty="0" smtClean="0">
                <a:solidFill>
                  <a:schemeClr val="tx1"/>
                </a:solidFill>
              </a:rPr>
              <a:t>Here are some thoughts to consider (continued):</a:t>
            </a:r>
          </a:p>
          <a:p>
            <a:pPr lvl="1"/>
            <a:r>
              <a:rPr lang="en-US" sz="1600" dirty="0" smtClean="0">
                <a:solidFill>
                  <a:schemeClr val="tx1"/>
                </a:solidFill>
              </a:rPr>
              <a:t>Smart </a:t>
            </a:r>
            <a:r>
              <a:rPr lang="en-US" sz="1600" dirty="0">
                <a:solidFill>
                  <a:schemeClr val="tx1"/>
                </a:solidFill>
              </a:rPr>
              <a:t>Snacking:</a:t>
            </a:r>
            <a:r>
              <a:rPr lang="en-US" sz="1600" b="0" dirty="0">
                <a:solidFill>
                  <a:schemeClr val="tx1"/>
                </a:solidFill>
              </a:rPr>
              <a:t> Snacking isn’t bad if done wisely. </a:t>
            </a:r>
            <a:r>
              <a:rPr lang="en-US" sz="1600" b="0" dirty="0" smtClean="0">
                <a:solidFill>
                  <a:schemeClr val="tx1"/>
                </a:solidFill>
              </a:rPr>
              <a:t>Replace </a:t>
            </a:r>
            <a:r>
              <a:rPr lang="en-US" sz="1600" b="0" dirty="0">
                <a:solidFill>
                  <a:schemeClr val="tx1"/>
                </a:solidFill>
              </a:rPr>
              <a:t>processed snacks with healthier alternatives such as nuts and seeds, which are nutrient-dense and </a:t>
            </a:r>
            <a:r>
              <a:rPr lang="en-US" sz="1600" b="0" dirty="0" smtClean="0">
                <a:solidFill>
                  <a:schemeClr val="tx1"/>
                </a:solidFill>
              </a:rPr>
              <a:t>can keep you </a:t>
            </a:r>
            <a:r>
              <a:rPr lang="en-US" sz="1600" b="0" dirty="0">
                <a:solidFill>
                  <a:schemeClr val="tx1"/>
                </a:solidFill>
              </a:rPr>
              <a:t>satiated.</a:t>
            </a:r>
          </a:p>
          <a:p>
            <a:pPr lvl="1"/>
            <a:r>
              <a:rPr lang="en-US" sz="1600" dirty="0">
                <a:solidFill>
                  <a:schemeClr val="tx1"/>
                </a:solidFill>
              </a:rPr>
              <a:t>Eating the Rainbow:</a:t>
            </a:r>
            <a:r>
              <a:rPr lang="en-US" sz="1600" b="0" dirty="0">
                <a:solidFill>
                  <a:schemeClr val="tx1"/>
                </a:solidFill>
              </a:rPr>
              <a:t> A colorful plate ensures a mix of different fruits and vegetables, which provide a range of essential vitamins, minerals, and antioxidants</a:t>
            </a:r>
            <a:r>
              <a:rPr lang="en-US" sz="1600" b="0" dirty="0" smtClean="0">
                <a:solidFill>
                  <a:schemeClr val="tx1"/>
                </a:solidFill>
              </a:rPr>
              <a:t>.</a:t>
            </a:r>
          </a:p>
          <a:p>
            <a:pPr lvl="1"/>
            <a:r>
              <a:rPr lang="en-US" sz="1600" dirty="0">
                <a:solidFill>
                  <a:schemeClr val="tx1"/>
                </a:solidFill>
              </a:rPr>
              <a:t>Listening to </a:t>
            </a:r>
            <a:r>
              <a:rPr lang="en-US" sz="1600" dirty="0" smtClean="0">
                <a:solidFill>
                  <a:schemeClr val="tx1"/>
                </a:solidFill>
              </a:rPr>
              <a:t>Your </a:t>
            </a:r>
            <a:r>
              <a:rPr lang="en-US" sz="1600" dirty="0">
                <a:solidFill>
                  <a:schemeClr val="tx1"/>
                </a:solidFill>
              </a:rPr>
              <a:t>Body: </a:t>
            </a:r>
            <a:r>
              <a:rPr lang="en-US" sz="1600" b="0" dirty="0">
                <a:solidFill>
                  <a:schemeClr val="tx1"/>
                </a:solidFill>
              </a:rPr>
              <a:t>Good nutrition also means listening to </a:t>
            </a:r>
            <a:r>
              <a:rPr lang="en-US" sz="1600" b="0" dirty="0" smtClean="0">
                <a:solidFill>
                  <a:schemeClr val="tx1"/>
                </a:solidFill>
              </a:rPr>
              <a:t>your </a:t>
            </a:r>
            <a:r>
              <a:rPr lang="en-US" sz="1600" b="0" dirty="0">
                <a:solidFill>
                  <a:schemeClr val="tx1"/>
                </a:solidFill>
              </a:rPr>
              <a:t>body’s hunger and fullness cues. </a:t>
            </a:r>
            <a:r>
              <a:rPr lang="en-US" sz="1600" b="0" dirty="0" smtClean="0">
                <a:solidFill>
                  <a:schemeClr val="tx1"/>
                </a:solidFill>
              </a:rPr>
              <a:t>Try </a:t>
            </a:r>
            <a:r>
              <a:rPr lang="en-US" sz="1600" b="0" dirty="0">
                <a:solidFill>
                  <a:schemeClr val="tx1"/>
                </a:solidFill>
              </a:rPr>
              <a:t>to eat when </a:t>
            </a:r>
            <a:r>
              <a:rPr lang="en-US" sz="1600" b="0" dirty="0" smtClean="0">
                <a:solidFill>
                  <a:schemeClr val="tx1"/>
                </a:solidFill>
              </a:rPr>
              <a:t>you are </a:t>
            </a:r>
            <a:r>
              <a:rPr lang="en-US" sz="1600" b="0" dirty="0">
                <a:solidFill>
                  <a:schemeClr val="tx1"/>
                </a:solidFill>
              </a:rPr>
              <a:t>truly hungry, not when </a:t>
            </a:r>
            <a:r>
              <a:rPr lang="en-US" sz="1600" b="0" dirty="0" smtClean="0">
                <a:solidFill>
                  <a:schemeClr val="tx1"/>
                </a:solidFill>
              </a:rPr>
              <a:t>you are </a:t>
            </a:r>
            <a:r>
              <a:rPr lang="en-US" sz="1600" b="0" dirty="0">
                <a:solidFill>
                  <a:schemeClr val="tx1"/>
                </a:solidFill>
              </a:rPr>
              <a:t>bored or stressed.</a:t>
            </a:r>
          </a:p>
          <a:p>
            <a:r>
              <a:rPr lang="en-US" sz="1600" dirty="0">
                <a:solidFill>
                  <a:schemeClr val="tx1"/>
                </a:solidFill>
              </a:rPr>
              <a:t>In essence, good nutrition </a:t>
            </a:r>
            <a:r>
              <a:rPr lang="en-US" sz="1600" dirty="0" smtClean="0">
                <a:solidFill>
                  <a:schemeClr val="tx1"/>
                </a:solidFill>
              </a:rPr>
              <a:t>is </a:t>
            </a:r>
            <a:r>
              <a:rPr lang="en-US" sz="1600" dirty="0">
                <a:solidFill>
                  <a:schemeClr val="tx1"/>
                </a:solidFill>
              </a:rPr>
              <a:t>not just about eating the right things but also adopting a balanced, mindful approach towards food and eating habits. It’s about making informed decisions that support </a:t>
            </a:r>
            <a:r>
              <a:rPr lang="en-US" sz="1600" dirty="0" smtClean="0">
                <a:solidFill>
                  <a:schemeClr val="tx1"/>
                </a:solidFill>
              </a:rPr>
              <a:t>overall </a:t>
            </a:r>
            <a:r>
              <a:rPr lang="en-US" sz="1600" dirty="0">
                <a:solidFill>
                  <a:schemeClr val="tx1"/>
                </a:solidFill>
              </a:rPr>
              <a:t>well-being in a sustainable, enjoyable way.</a:t>
            </a:r>
          </a:p>
          <a:p>
            <a:pPr lvl="1"/>
            <a:endParaRPr lang="en-US" sz="1600" b="0" dirty="0">
              <a:solidFill>
                <a:schemeClr val="tx1"/>
              </a:solidFill>
            </a:endParaRPr>
          </a:p>
          <a:p>
            <a:pPr lvl="1"/>
            <a:endParaRPr lang="en-US" sz="1600" b="0" dirty="0">
              <a:solidFill>
                <a:schemeClr val="tx1"/>
              </a:solidFill>
            </a:endParaRPr>
          </a:p>
        </p:txBody>
      </p:sp>
    </p:spTree>
    <p:extLst>
      <p:ext uri="{BB962C8B-B14F-4D97-AF65-F5344CB8AC3E}">
        <p14:creationId xmlns:p14="http://schemas.microsoft.com/office/powerpoint/2010/main" val="60395611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277506" name="Rectangle 2"/>
          <p:cNvSpPr>
            <a:spLocks noGrp="1" noChangeArrowheads="1"/>
          </p:cNvSpPr>
          <p:nvPr>
            <p:ph type="title"/>
          </p:nvPr>
        </p:nvSpPr>
        <p:spPr>
          <a:xfrm>
            <a:off x="1908175" y="117475"/>
            <a:ext cx="7056438" cy="719138"/>
          </a:xfrm>
        </p:spPr>
        <p:txBody>
          <a:bodyPr/>
          <a:lstStyle/>
          <a:p>
            <a:r>
              <a:rPr lang="en-US" sz="2800" b="1" dirty="0">
                <a:solidFill>
                  <a:schemeClr val="tx1"/>
                </a:solidFill>
              </a:rPr>
              <a:t>How Good Nutrition Is Related to </a:t>
            </a:r>
            <a:r>
              <a:rPr lang="en-US" sz="2800" b="1" dirty="0" smtClean="0">
                <a:solidFill>
                  <a:schemeClr val="tx1"/>
                </a:solidFill>
              </a:rPr>
              <a:t>Personal </a:t>
            </a:r>
            <a:r>
              <a:rPr lang="en-US" sz="2800" b="1" dirty="0">
                <a:solidFill>
                  <a:schemeClr val="tx1"/>
                </a:solidFill>
              </a:rPr>
              <a:t>Fitness</a:t>
            </a:r>
          </a:p>
        </p:txBody>
      </p:sp>
      <p:graphicFrame>
        <p:nvGraphicFramePr>
          <p:cNvPr id="5" name="Content Placeholder 2"/>
          <p:cNvGraphicFramePr>
            <a:graphicFrameLocks/>
          </p:cNvGraphicFramePr>
          <p:nvPr>
            <p:extLst>
              <p:ext uri="{D42A27DB-BD31-4B8C-83A1-F6EECF244321}">
                <p14:modId xmlns:p14="http://schemas.microsoft.com/office/powerpoint/2010/main" val="1460106391"/>
              </p:ext>
            </p:extLst>
          </p:nvPr>
        </p:nvGraphicFramePr>
        <p:xfrm>
          <a:off x="1908175" y="1052736"/>
          <a:ext cx="7056438" cy="4602480"/>
        </p:xfrm>
        <a:graphic>
          <a:graphicData uri="http://schemas.openxmlformats.org/drawingml/2006/table">
            <a:tbl>
              <a:tblPr firstRow="1" bandRow="1">
                <a:tableStyleId>{5C22544A-7EE6-4342-B048-85BDC9FD1C3A}</a:tableStyleId>
              </a:tblPr>
              <a:tblGrid>
                <a:gridCol w="2159770"/>
                <a:gridCol w="4896668"/>
              </a:tblGrid>
              <a:tr h="370840">
                <a:tc>
                  <a:txBody>
                    <a:bodyPr/>
                    <a:lstStyle/>
                    <a:p>
                      <a:r>
                        <a:rPr lang="en-US" sz="1600" dirty="0"/>
                        <a:t>Components of Personal Fitness</a:t>
                      </a:r>
                    </a:p>
                  </a:txBody>
                  <a:tcPr anchor="ctr"/>
                </a:tc>
                <a:tc>
                  <a:txBody>
                    <a:bodyPr/>
                    <a:lstStyle/>
                    <a:p>
                      <a:r>
                        <a:rPr lang="en-US" sz="1600" dirty="0"/>
                        <a:t>How Good Nutrition Helps</a:t>
                      </a:r>
                    </a:p>
                  </a:txBody>
                  <a:tcPr anchor="ctr"/>
                </a:tc>
              </a:tr>
              <a:tr h="370840">
                <a:tc>
                  <a:txBody>
                    <a:bodyPr/>
                    <a:lstStyle/>
                    <a:p>
                      <a:r>
                        <a:rPr lang="en-US" sz="1600" dirty="0"/>
                        <a:t>Cardiorespiratory Fitness</a:t>
                      </a:r>
                    </a:p>
                  </a:txBody>
                  <a:tcPr anchor="ctr"/>
                </a:tc>
                <a:tc>
                  <a:txBody>
                    <a:bodyPr/>
                    <a:lstStyle/>
                    <a:p>
                      <a:r>
                        <a:rPr lang="en-US" sz="1600" dirty="0"/>
                        <a:t>Adequate hydration and balanced macronutrient intake (proteins, carbs, fats) support cardiovascular health and energy levels necessary for cardio activities.</a:t>
                      </a:r>
                    </a:p>
                  </a:txBody>
                  <a:tcPr anchor="ctr"/>
                </a:tc>
              </a:tr>
              <a:tr h="370840">
                <a:tc>
                  <a:txBody>
                    <a:bodyPr/>
                    <a:lstStyle/>
                    <a:p>
                      <a:r>
                        <a:rPr lang="en-US" sz="1600" dirty="0"/>
                        <a:t>Muscular Strength and Endurance</a:t>
                      </a:r>
                    </a:p>
                  </a:txBody>
                  <a:tcPr anchor="ctr"/>
                </a:tc>
                <a:tc>
                  <a:txBody>
                    <a:bodyPr/>
                    <a:lstStyle/>
                    <a:p>
                      <a:r>
                        <a:rPr lang="en-US" sz="1600" dirty="0"/>
                        <a:t>Protein is essential for muscle recovery and growth, while carbohydrates provide the energy needed for strength training and muscular endurance exercises.</a:t>
                      </a:r>
                    </a:p>
                  </a:txBody>
                  <a:tcPr anchor="ctr"/>
                </a:tc>
              </a:tr>
              <a:tr h="370840">
                <a:tc>
                  <a:txBody>
                    <a:bodyPr/>
                    <a:lstStyle/>
                    <a:p>
                      <a:r>
                        <a:rPr lang="en-US" sz="1600"/>
                        <a:t>Flexibility</a:t>
                      </a:r>
                    </a:p>
                  </a:txBody>
                  <a:tcPr anchor="ctr"/>
                </a:tc>
                <a:tc>
                  <a:txBody>
                    <a:bodyPr/>
                    <a:lstStyle/>
                    <a:p>
                      <a:r>
                        <a:rPr lang="en-US" sz="1600" dirty="0"/>
                        <a:t>Proper nutrition, including adequate hydration and micronutrients like magnesium and Vitamin D, helps maintain the health of connective tissues, enhancing flexibility.</a:t>
                      </a:r>
                    </a:p>
                  </a:txBody>
                  <a:tcPr anchor="ctr"/>
                </a:tc>
              </a:tr>
              <a:tr h="370840">
                <a:tc>
                  <a:txBody>
                    <a:bodyPr/>
                    <a:lstStyle/>
                    <a:p>
                      <a:r>
                        <a:rPr lang="en-US" sz="1600"/>
                        <a:t>Body Composition</a:t>
                      </a:r>
                    </a:p>
                  </a:txBody>
                  <a:tcPr anchor="ctr"/>
                </a:tc>
                <a:tc>
                  <a:txBody>
                    <a:bodyPr/>
                    <a:lstStyle/>
                    <a:p>
                      <a:r>
                        <a:rPr lang="en-US" sz="1600" dirty="0"/>
                        <a:t>A balanced, calorie-controlled diet influences body fat and muscle mass percentages, impacting overall body composition.</a:t>
                      </a:r>
                    </a:p>
                  </a:txBody>
                  <a:tcPr anchor="ctr"/>
                </a:tc>
              </a:tr>
            </a:tbl>
          </a:graphicData>
        </a:graphic>
      </p:graphicFrame>
    </p:spTree>
    <p:extLst>
      <p:ext uri="{BB962C8B-B14F-4D97-AF65-F5344CB8AC3E}">
        <p14:creationId xmlns:p14="http://schemas.microsoft.com/office/powerpoint/2010/main" val="116199332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277506" name="Rectangle 2"/>
          <p:cNvSpPr>
            <a:spLocks noGrp="1" noChangeArrowheads="1"/>
          </p:cNvSpPr>
          <p:nvPr>
            <p:ph type="title"/>
          </p:nvPr>
        </p:nvSpPr>
        <p:spPr>
          <a:xfrm>
            <a:off x="1908175" y="117475"/>
            <a:ext cx="7056438" cy="719138"/>
          </a:xfrm>
        </p:spPr>
        <p:txBody>
          <a:bodyPr/>
          <a:lstStyle/>
          <a:p>
            <a:r>
              <a:rPr lang="en-US" b="1" dirty="0" smtClean="0">
                <a:solidFill>
                  <a:schemeClr val="tx1"/>
                </a:solidFill>
              </a:rPr>
              <a:t>Nutritious and Balanced Diet</a:t>
            </a:r>
            <a:endParaRPr lang="en-US" b="1" dirty="0">
              <a:solidFill>
                <a:schemeClr val="tx1"/>
              </a:solidFill>
            </a:endParaRPr>
          </a:p>
        </p:txBody>
      </p:sp>
      <p:sp>
        <p:nvSpPr>
          <p:cNvPr id="277507" name="Rectangle 3"/>
          <p:cNvSpPr>
            <a:spLocks noGrp="1" noChangeArrowheads="1"/>
          </p:cNvSpPr>
          <p:nvPr>
            <p:ph type="body" idx="1"/>
          </p:nvPr>
        </p:nvSpPr>
        <p:spPr>
          <a:xfrm>
            <a:off x="1908175" y="908050"/>
            <a:ext cx="7056438" cy="5832475"/>
          </a:xfrm>
        </p:spPr>
        <p:txBody>
          <a:bodyPr/>
          <a:lstStyle/>
          <a:p>
            <a:r>
              <a:rPr lang="en-US" sz="2000" dirty="0">
                <a:solidFill>
                  <a:schemeClr val="tx1"/>
                </a:solidFill>
              </a:rPr>
              <a:t>Eating a healthy, balanced diet is an important part of maintaining good health, and can help you feel your best. </a:t>
            </a:r>
          </a:p>
          <a:p>
            <a:r>
              <a:rPr lang="en-US" sz="2000" dirty="0">
                <a:solidFill>
                  <a:schemeClr val="tx1"/>
                </a:solidFill>
              </a:rPr>
              <a:t>This means eating a wide variety of foods in the right proportions, and consuming the right amount of food and drink to achieve and maintain a healthy body weight.</a:t>
            </a:r>
          </a:p>
          <a:p>
            <a:r>
              <a:rPr lang="en-US" sz="2000" dirty="0">
                <a:solidFill>
                  <a:schemeClr val="tx1"/>
                </a:solidFill>
              </a:rPr>
              <a:t>A healthy diet:</a:t>
            </a:r>
          </a:p>
          <a:p>
            <a:pPr lvl="1"/>
            <a:r>
              <a:rPr lang="en-US" sz="1600" b="0" dirty="0">
                <a:solidFill>
                  <a:schemeClr val="tx1"/>
                </a:solidFill>
              </a:rPr>
              <a:t>Emphasizes fruits, vegetables, whole grains, and fat-free or low-fat milk and milk products</a:t>
            </a:r>
          </a:p>
          <a:p>
            <a:pPr lvl="1"/>
            <a:r>
              <a:rPr lang="en-US" sz="1600" b="0" dirty="0">
                <a:solidFill>
                  <a:schemeClr val="tx1"/>
                </a:solidFill>
              </a:rPr>
              <a:t>Includes a variety of protein foods such as seafood, lean meats and poultry, eggs, legumes (beans and peas), soy products, nuts, and seeds.</a:t>
            </a:r>
          </a:p>
          <a:p>
            <a:pPr lvl="1"/>
            <a:r>
              <a:rPr lang="en-US" sz="1600" b="0" dirty="0">
                <a:solidFill>
                  <a:schemeClr val="tx1"/>
                </a:solidFill>
              </a:rPr>
              <a:t>Is low in added sugars, sodium, saturated fats, </a:t>
            </a:r>
            <a:r>
              <a:rPr lang="en-US" sz="1600" b="0" i="1" dirty="0">
                <a:solidFill>
                  <a:schemeClr val="tx1"/>
                </a:solidFill>
              </a:rPr>
              <a:t>trans fats</a:t>
            </a:r>
            <a:r>
              <a:rPr lang="en-US" sz="1600" b="0" dirty="0">
                <a:solidFill>
                  <a:schemeClr val="tx1"/>
                </a:solidFill>
              </a:rPr>
              <a:t>, and cholesterol.</a:t>
            </a:r>
          </a:p>
          <a:p>
            <a:pPr lvl="1"/>
            <a:r>
              <a:rPr lang="en-US" sz="1600" b="0" dirty="0">
                <a:solidFill>
                  <a:schemeClr val="tx1"/>
                </a:solidFill>
              </a:rPr>
              <a:t>Stays within your daily calorie needs</a:t>
            </a:r>
          </a:p>
          <a:p>
            <a:pPr marL="0" indent="0">
              <a:buNone/>
            </a:pPr>
            <a:endParaRPr lang="en-US" sz="1600" dirty="0">
              <a:solidFill>
                <a:schemeClr val="tx1"/>
              </a:solidFill>
            </a:endParaRPr>
          </a:p>
        </p:txBody>
      </p:sp>
    </p:spTree>
    <p:extLst>
      <p:ext uri="{BB962C8B-B14F-4D97-AF65-F5344CB8AC3E}">
        <p14:creationId xmlns:p14="http://schemas.microsoft.com/office/powerpoint/2010/main" val="213115540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277506" name="Rectangle 2"/>
          <p:cNvSpPr>
            <a:spLocks noGrp="1" noChangeArrowheads="1"/>
          </p:cNvSpPr>
          <p:nvPr>
            <p:ph type="title"/>
          </p:nvPr>
        </p:nvSpPr>
        <p:spPr>
          <a:xfrm>
            <a:off x="1908175" y="117475"/>
            <a:ext cx="7056438" cy="719138"/>
          </a:xfrm>
        </p:spPr>
        <p:txBody>
          <a:bodyPr/>
          <a:lstStyle/>
          <a:p>
            <a:r>
              <a:rPr lang="en-US" b="1" dirty="0">
                <a:solidFill>
                  <a:schemeClr val="tx1"/>
                </a:solidFill>
              </a:rPr>
              <a:t>Nutritious and Balanced Diet</a:t>
            </a:r>
          </a:p>
        </p:txBody>
      </p:sp>
      <p:sp>
        <p:nvSpPr>
          <p:cNvPr id="277507" name="Rectangle 3"/>
          <p:cNvSpPr>
            <a:spLocks noGrp="1" noChangeArrowheads="1"/>
          </p:cNvSpPr>
          <p:nvPr>
            <p:ph type="body" idx="1"/>
          </p:nvPr>
        </p:nvSpPr>
        <p:spPr>
          <a:xfrm>
            <a:off x="1908175" y="908050"/>
            <a:ext cx="4248001" cy="5832475"/>
          </a:xfrm>
        </p:spPr>
        <p:txBody>
          <a:bodyPr/>
          <a:lstStyle/>
          <a:p>
            <a:pPr>
              <a:spcBef>
                <a:spcPts val="400"/>
              </a:spcBef>
            </a:pPr>
            <a:r>
              <a:rPr lang="en-US" sz="2000" b="1" dirty="0">
                <a:solidFill>
                  <a:schemeClr val="tx1"/>
                </a:solidFill>
              </a:rPr>
              <a:t>MyPlate Plan</a:t>
            </a:r>
          </a:p>
          <a:p>
            <a:pPr lvl="1">
              <a:spcBef>
                <a:spcPts val="400"/>
              </a:spcBef>
            </a:pPr>
            <a:r>
              <a:rPr lang="en-US" sz="1600" b="0" dirty="0">
                <a:solidFill>
                  <a:schemeClr val="tx1"/>
                </a:solidFill>
              </a:rPr>
              <a:t>The MyPlate Plan shows your food group targets – what and how much to eat within your calorie allowance.</a:t>
            </a:r>
          </a:p>
          <a:p>
            <a:pPr lvl="2">
              <a:spcBef>
                <a:spcPts val="400"/>
              </a:spcBef>
            </a:pPr>
            <a:r>
              <a:rPr lang="en-US" sz="1600" b="0" dirty="0">
                <a:solidFill>
                  <a:schemeClr val="tx1"/>
                </a:solidFill>
              </a:rPr>
              <a:t>Developed by the U.S. Department of Agriculture.</a:t>
            </a:r>
          </a:p>
          <a:p>
            <a:pPr lvl="1">
              <a:spcBef>
                <a:spcPts val="400"/>
              </a:spcBef>
            </a:pPr>
            <a:r>
              <a:rPr lang="en-US" sz="1600" b="0" dirty="0">
                <a:solidFill>
                  <a:schemeClr val="tx1"/>
                </a:solidFill>
              </a:rPr>
              <a:t>Your food plan is personalized, based on your:</a:t>
            </a:r>
          </a:p>
          <a:p>
            <a:pPr lvl="2">
              <a:spcBef>
                <a:spcPts val="400"/>
              </a:spcBef>
            </a:pPr>
            <a:r>
              <a:rPr lang="en-US" sz="1600" b="0" dirty="0">
                <a:solidFill>
                  <a:schemeClr val="tx1"/>
                </a:solidFill>
              </a:rPr>
              <a:t>Age</a:t>
            </a:r>
          </a:p>
          <a:p>
            <a:pPr lvl="2">
              <a:spcBef>
                <a:spcPts val="400"/>
              </a:spcBef>
            </a:pPr>
            <a:r>
              <a:rPr lang="en-US" sz="1600" b="0" dirty="0">
                <a:solidFill>
                  <a:schemeClr val="tx1"/>
                </a:solidFill>
              </a:rPr>
              <a:t>Sex</a:t>
            </a:r>
          </a:p>
          <a:p>
            <a:pPr lvl="2">
              <a:spcBef>
                <a:spcPts val="400"/>
              </a:spcBef>
            </a:pPr>
            <a:r>
              <a:rPr lang="en-US" sz="1600" b="0" dirty="0">
                <a:solidFill>
                  <a:schemeClr val="tx1"/>
                </a:solidFill>
              </a:rPr>
              <a:t>Height</a:t>
            </a:r>
          </a:p>
          <a:p>
            <a:pPr lvl="2">
              <a:spcBef>
                <a:spcPts val="400"/>
              </a:spcBef>
            </a:pPr>
            <a:r>
              <a:rPr lang="en-US" sz="1600" b="0" dirty="0">
                <a:solidFill>
                  <a:schemeClr val="tx1"/>
                </a:solidFill>
              </a:rPr>
              <a:t>Weight</a:t>
            </a:r>
          </a:p>
          <a:p>
            <a:pPr lvl="2">
              <a:spcBef>
                <a:spcPts val="400"/>
              </a:spcBef>
            </a:pPr>
            <a:r>
              <a:rPr lang="en-US" sz="1600" b="0" dirty="0">
                <a:solidFill>
                  <a:schemeClr val="tx1"/>
                </a:solidFill>
              </a:rPr>
              <a:t>Physical activity level</a:t>
            </a:r>
          </a:p>
          <a:p>
            <a:pPr lvl="1">
              <a:spcBef>
                <a:spcPts val="400"/>
              </a:spcBef>
            </a:pPr>
            <a:r>
              <a:rPr lang="en-US" sz="1600" b="0" dirty="0">
                <a:solidFill>
                  <a:schemeClr val="tx1"/>
                </a:solidFill>
              </a:rPr>
              <a:t>To begin, click on the link below, and then click on the "Start" button. </a:t>
            </a:r>
          </a:p>
          <a:p>
            <a:pPr lvl="1">
              <a:spcBef>
                <a:spcPts val="400"/>
              </a:spcBef>
            </a:pPr>
            <a:r>
              <a:rPr lang="en-US" sz="1600" b="0" dirty="0">
                <a:solidFill>
                  <a:schemeClr val="tx1"/>
                </a:solidFill>
                <a:hlinkClick r:id="rId4"/>
              </a:rPr>
              <a:t>https://www.choosemyplate.gov/MyPlatePlan</a:t>
            </a:r>
            <a:endParaRPr lang="en-US" sz="1600" b="0" dirty="0">
              <a:solidFill>
                <a:schemeClr val="tx1"/>
              </a:solidFill>
            </a:endParaRPr>
          </a:p>
          <a:p>
            <a:pPr lvl="1">
              <a:spcBef>
                <a:spcPts val="400"/>
              </a:spcBef>
            </a:pPr>
            <a:r>
              <a:rPr lang="en-US" sz="1600" b="0" dirty="0">
                <a:solidFill>
                  <a:schemeClr val="tx1"/>
                </a:solidFill>
              </a:rPr>
              <a:t>Once you have entered your data, you can download your personalized plan.</a:t>
            </a:r>
          </a:p>
          <a:p>
            <a:pPr marL="0" indent="0">
              <a:spcBef>
                <a:spcPts val="400"/>
              </a:spcBef>
              <a:buNone/>
            </a:pPr>
            <a:endParaRPr lang="en-US" sz="1600" dirty="0">
              <a:solidFill>
                <a:schemeClr val="tx1"/>
              </a:solidFill>
            </a:endParaRPr>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56176" y="1124744"/>
            <a:ext cx="2698021" cy="2664296"/>
          </a:xfrm>
          <a:prstGeom prst="rect">
            <a:avLst/>
          </a:prstGeom>
        </p:spPr>
      </p:pic>
    </p:spTree>
    <p:extLst>
      <p:ext uri="{BB962C8B-B14F-4D97-AF65-F5344CB8AC3E}">
        <p14:creationId xmlns:p14="http://schemas.microsoft.com/office/powerpoint/2010/main" val="220116762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277506" name="Rectangle 2"/>
          <p:cNvSpPr>
            <a:spLocks noGrp="1" noChangeArrowheads="1"/>
          </p:cNvSpPr>
          <p:nvPr>
            <p:ph type="title"/>
          </p:nvPr>
        </p:nvSpPr>
        <p:spPr>
          <a:xfrm>
            <a:off x="1908175" y="117475"/>
            <a:ext cx="7056438" cy="719138"/>
          </a:xfrm>
        </p:spPr>
        <p:txBody>
          <a:bodyPr/>
          <a:lstStyle/>
          <a:p>
            <a:r>
              <a:rPr lang="en-US" b="1" dirty="0">
                <a:solidFill>
                  <a:schemeClr val="tx1"/>
                </a:solidFill>
              </a:rPr>
              <a:t>How to Maintain a Healthy Weight</a:t>
            </a:r>
          </a:p>
        </p:txBody>
      </p:sp>
      <p:sp>
        <p:nvSpPr>
          <p:cNvPr id="277507" name="Rectangle 3"/>
          <p:cNvSpPr>
            <a:spLocks noGrp="1" noChangeArrowheads="1"/>
          </p:cNvSpPr>
          <p:nvPr>
            <p:ph type="body" idx="1"/>
          </p:nvPr>
        </p:nvSpPr>
        <p:spPr>
          <a:xfrm>
            <a:off x="1908175" y="908050"/>
            <a:ext cx="7056438" cy="5832475"/>
          </a:xfrm>
        </p:spPr>
        <p:txBody>
          <a:bodyPr/>
          <a:lstStyle/>
          <a:p>
            <a:r>
              <a:rPr lang="en-US" sz="2000" dirty="0">
                <a:solidFill>
                  <a:schemeClr val="tx1"/>
                </a:solidFill>
              </a:rPr>
              <a:t>Maintaining a healthy weight is a result of a balanced relationship between the calories you consume through food and drinks, and the calories you burn through physical activities. </a:t>
            </a:r>
            <a:endParaRPr lang="en-US" sz="2000" dirty="0" smtClean="0">
              <a:solidFill>
                <a:schemeClr val="tx1"/>
              </a:solidFill>
            </a:endParaRPr>
          </a:p>
          <a:p>
            <a:r>
              <a:rPr lang="en-US" sz="2000" dirty="0" smtClean="0">
                <a:solidFill>
                  <a:schemeClr val="tx1"/>
                </a:solidFill>
              </a:rPr>
              <a:t>Here </a:t>
            </a:r>
            <a:r>
              <a:rPr lang="en-US" sz="2000" dirty="0">
                <a:solidFill>
                  <a:schemeClr val="tx1"/>
                </a:solidFill>
              </a:rPr>
              <a:t>are some key strategies for maintaining a healthy weight:</a:t>
            </a:r>
          </a:p>
          <a:p>
            <a:pPr lvl="1">
              <a:buFont typeface="+mj-lt"/>
              <a:buAutoNum type="arabicPeriod"/>
            </a:pPr>
            <a:r>
              <a:rPr lang="en-US" sz="1600" b="0" dirty="0" smtClean="0">
                <a:solidFill>
                  <a:schemeClr val="tx1"/>
                </a:solidFill>
              </a:rPr>
              <a:t>Balanced </a:t>
            </a:r>
            <a:r>
              <a:rPr lang="en-US" sz="1600" b="0" dirty="0">
                <a:solidFill>
                  <a:schemeClr val="tx1"/>
                </a:solidFill>
              </a:rPr>
              <a:t>Diet: Consuming a variety of foods from each food group will ensure you get a broad spectrum of nutrients. It’s important to incorporate fruits, vegetables, whole grains, lean proteins, and healthy fats in your diet.</a:t>
            </a:r>
          </a:p>
          <a:p>
            <a:pPr lvl="1">
              <a:buFont typeface="+mj-lt"/>
              <a:buAutoNum type="arabicPeriod"/>
            </a:pPr>
            <a:r>
              <a:rPr lang="en-US" sz="1600" b="0" dirty="0" smtClean="0">
                <a:solidFill>
                  <a:schemeClr val="tx1"/>
                </a:solidFill>
              </a:rPr>
              <a:t>Portion </a:t>
            </a:r>
            <a:r>
              <a:rPr lang="en-US" sz="1600" b="0" dirty="0">
                <a:solidFill>
                  <a:schemeClr val="tx1"/>
                </a:solidFill>
              </a:rPr>
              <a:t>Control: Being aware of serving sizes and not overeating, even when it comes to healthy food, is important. Too much of any food can lead to weight gain.</a:t>
            </a:r>
          </a:p>
          <a:p>
            <a:pPr lvl="1">
              <a:buFont typeface="+mj-lt"/>
              <a:buAutoNum type="arabicPeriod"/>
            </a:pPr>
            <a:r>
              <a:rPr lang="en-US" sz="1600" b="0" dirty="0" smtClean="0">
                <a:solidFill>
                  <a:schemeClr val="tx1"/>
                </a:solidFill>
              </a:rPr>
              <a:t>Regular </a:t>
            </a:r>
            <a:r>
              <a:rPr lang="en-US" sz="1600" b="0" dirty="0">
                <a:solidFill>
                  <a:schemeClr val="tx1"/>
                </a:solidFill>
              </a:rPr>
              <a:t>Exercise: The American Heart Association recommends 150 minutes of moderate-intensity aerobic activity or 75 minutes of vigorous aerobic activity per week, along with muscle-strengthening activities 2 or more days a week</a:t>
            </a:r>
            <a:r>
              <a:rPr lang="en-US" sz="1600" b="0" dirty="0" smtClean="0">
                <a:solidFill>
                  <a:schemeClr val="tx1"/>
                </a:solidFill>
              </a:rPr>
              <a:t>.</a:t>
            </a:r>
            <a:endParaRPr lang="en-US" sz="1600" b="0" dirty="0">
              <a:solidFill>
                <a:schemeClr val="tx1"/>
              </a:solidFill>
            </a:endParaRPr>
          </a:p>
        </p:txBody>
      </p:sp>
    </p:spTree>
    <p:extLst>
      <p:ext uri="{BB962C8B-B14F-4D97-AF65-F5344CB8AC3E}">
        <p14:creationId xmlns:p14="http://schemas.microsoft.com/office/powerpoint/2010/main" val="37978818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b="1" dirty="0"/>
              <a:t>Personal Fitness Merit Badge Requirements</a:t>
            </a:r>
            <a:endParaRPr lang="en-US" sz="2400" dirty="0"/>
          </a:p>
        </p:txBody>
      </p:sp>
      <p:sp>
        <p:nvSpPr>
          <p:cNvPr id="3" name="Content Placeholder 2"/>
          <p:cNvSpPr>
            <a:spLocks noGrp="1"/>
          </p:cNvSpPr>
          <p:nvPr>
            <p:ph idx="1"/>
          </p:nvPr>
        </p:nvSpPr>
        <p:spPr/>
        <p:txBody>
          <a:bodyPr/>
          <a:lstStyle/>
          <a:p>
            <a:pPr>
              <a:buFont typeface="+mj-lt"/>
              <a:buAutoNum type="arabicPeriod" startAt="6"/>
            </a:pPr>
            <a:r>
              <a:rPr lang="en-US" sz="2000" dirty="0"/>
              <a:t>Before doing requirements 7 and 8, do the following:</a:t>
            </a:r>
          </a:p>
          <a:p>
            <a:pPr lvl="1">
              <a:buFont typeface="+mj-lt"/>
              <a:buAutoNum type="alphaLcPeriod"/>
            </a:pPr>
            <a:r>
              <a:rPr lang="en-US" sz="1600" b="0" dirty="0"/>
              <a:t>Complete the aerobic fitness, flexibility, and muscular strength tests, as described in the Personal Fitness merit badge pamphlet. Record your results and identify those areas where you feel you need to improve.</a:t>
            </a:r>
          </a:p>
          <a:p>
            <a:pPr lvl="1">
              <a:buFont typeface="+mj-lt"/>
              <a:buAutoNum type="alphaLcPeriod"/>
            </a:pPr>
            <a:r>
              <a:rPr lang="en-US" sz="1600" b="0" dirty="0"/>
              <a:t>Keep track of what you eat and drink for three days. Identify three healthy eating goals you want to work on.</a:t>
            </a:r>
          </a:p>
          <a:p>
            <a:pPr>
              <a:buFont typeface="+mj-lt"/>
              <a:buAutoNum type="arabicPeriod" startAt="6"/>
            </a:pPr>
            <a:r>
              <a:rPr lang="en-US" sz="2000" dirty="0"/>
              <a:t>Outline a comprehensive 12-week physical fitness program using the results of your fitness tests. Be sure your program incorporates the endurance, intensity, and warm-up guidelines discussed in the Personal Fitness merit badge pamphlet. Before beginning your exercises, have the program approved by your counselor and parents.</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520" y="44624"/>
            <a:ext cx="914400" cy="933450"/>
          </a:xfrm>
          <a:prstGeom prst="rect">
            <a:avLst/>
          </a:prstGeom>
        </p:spPr>
      </p:pic>
    </p:spTree>
    <p:extLst>
      <p:ext uri="{BB962C8B-B14F-4D97-AF65-F5344CB8AC3E}">
        <p14:creationId xmlns:p14="http://schemas.microsoft.com/office/powerpoint/2010/main" val="174090835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277506" name="Rectangle 2"/>
          <p:cNvSpPr>
            <a:spLocks noGrp="1" noChangeArrowheads="1"/>
          </p:cNvSpPr>
          <p:nvPr>
            <p:ph type="title"/>
          </p:nvPr>
        </p:nvSpPr>
        <p:spPr>
          <a:xfrm>
            <a:off x="1908175" y="117475"/>
            <a:ext cx="7056438" cy="719138"/>
          </a:xfrm>
        </p:spPr>
        <p:txBody>
          <a:bodyPr/>
          <a:lstStyle/>
          <a:p>
            <a:r>
              <a:rPr lang="en-US" b="1" dirty="0">
                <a:solidFill>
                  <a:schemeClr val="tx1"/>
                </a:solidFill>
              </a:rPr>
              <a:t>How to Maintain a Healthy Weight</a:t>
            </a:r>
          </a:p>
        </p:txBody>
      </p:sp>
      <p:sp>
        <p:nvSpPr>
          <p:cNvPr id="277507" name="Rectangle 3"/>
          <p:cNvSpPr>
            <a:spLocks noGrp="1" noChangeArrowheads="1"/>
          </p:cNvSpPr>
          <p:nvPr>
            <p:ph type="body" idx="1"/>
          </p:nvPr>
        </p:nvSpPr>
        <p:spPr>
          <a:xfrm>
            <a:off x="1908175" y="908050"/>
            <a:ext cx="7056438" cy="5832475"/>
          </a:xfrm>
        </p:spPr>
        <p:txBody>
          <a:bodyPr/>
          <a:lstStyle/>
          <a:p>
            <a:r>
              <a:rPr lang="en-US" sz="2000" dirty="0" smtClean="0">
                <a:solidFill>
                  <a:schemeClr val="tx1"/>
                </a:solidFill>
              </a:rPr>
              <a:t>Here </a:t>
            </a:r>
            <a:r>
              <a:rPr lang="en-US" sz="2000" dirty="0">
                <a:solidFill>
                  <a:schemeClr val="tx1"/>
                </a:solidFill>
              </a:rPr>
              <a:t>are some key strategies for maintaining a healthy </a:t>
            </a:r>
            <a:r>
              <a:rPr lang="en-US" sz="2000" dirty="0" smtClean="0">
                <a:solidFill>
                  <a:schemeClr val="tx1"/>
                </a:solidFill>
              </a:rPr>
              <a:t>weight (continued):</a:t>
            </a:r>
            <a:endParaRPr lang="en-US" sz="2000" dirty="0">
              <a:solidFill>
                <a:schemeClr val="tx1"/>
              </a:solidFill>
            </a:endParaRPr>
          </a:p>
          <a:p>
            <a:pPr marL="800100" lvl="1" indent="-342900">
              <a:buFont typeface="+mj-lt"/>
              <a:buAutoNum type="arabicPeriod" startAt="4"/>
            </a:pPr>
            <a:r>
              <a:rPr lang="en-US" sz="1600" b="0" dirty="0" smtClean="0">
                <a:solidFill>
                  <a:schemeClr val="tx1"/>
                </a:solidFill>
              </a:rPr>
              <a:t>Regular </a:t>
            </a:r>
            <a:r>
              <a:rPr lang="en-US" sz="1600" b="0" dirty="0">
                <a:solidFill>
                  <a:schemeClr val="tx1"/>
                </a:solidFill>
              </a:rPr>
              <a:t>Check-ups: Regular weight check-ups can help you keep track of your weight and spot any gains before they become a problem.</a:t>
            </a:r>
          </a:p>
          <a:p>
            <a:pPr lvl="1">
              <a:buFont typeface="+mj-lt"/>
              <a:buAutoNum type="arabicPeriod" startAt="4"/>
            </a:pPr>
            <a:r>
              <a:rPr lang="en-US" sz="1600" b="0" dirty="0" smtClean="0">
                <a:solidFill>
                  <a:schemeClr val="tx1"/>
                </a:solidFill>
              </a:rPr>
              <a:t>Stay </a:t>
            </a:r>
            <a:r>
              <a:rPr lang="en-US" sz="1600" b="0" dirty="0">
                <a:solidFill>
                  <a:schemeClr val="tx1"/>
                </a:solidFill>
              </a:rPr>
              <a:t>Hydrated: Drinking plenty of water is crucial for your health and can also help control hunger, as sometimes thirst is confused with hunger.</a:t>
            </a:r>
          </a:p>
          <a:p>
            <a:pPr lvl="1">
              <a:buFont typeface="+mj-lt"/>
              <a:buAutoNum type="arabicPeriod" startAt="4"/>
            </a:pPr>
            <a:r>
              <a:rPr lang="en-US" sz="1600" b="0" dirty="0" smtClean="0">
                <a:solidFill>
                  <a:schemeClr val="tx1"/>
                </a:solidFill>
              </a:rPr>
              <a:t>Sleep </a:t>
            </a:r>
            <a:r>
              <a:rPr lang="en-US" sz="1600" b="0" dirty="0">
                <a:solidFill>
                  <a:schemeClr val="tx1"/>
                </a:solidFill>
              </a:rPr>
              <a:t>Well: Lack of sleep can interfere with your body’s hunger hormones and could lead to weight gain.</a:t>
            </a:r>
          </a:p>
          <a:p>
            <a:pPr marL="0" indent="0">
              <a:buNone/>
            </a:pPr>
            <a:endParaRPr lang="en-US" sz="1600" b="0" dirty="0">
              <a:solidFill>
                <a:schemeClr val="tx1"/>
              </a:solidFill>
            </a:endParaRP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22402" y="3861048"/>
            <a:ext cx="4427984" cy="2478118"/>
          </a:xfrm>
          <a:prstGeom prst="rect">
            <a:avLst/>
          </a:prstGeom>
        </p:spPr>
      </p:pic>
    </p:spTree>
    <p:extLst>
      <p:ext uri="{BB962C8B-B14F-4D97-AF65-F5344CB8AC3E}">
        <p14:creationId xmlns:p14="http://schemas.microsoft.com/office/powerpoint/2010/main" val="388750264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1258888" y="115888"/>
            <a:ext cx="7200900" cy="649287"/>
          </a:xfrm>
        </p:spPr>
        <p:txBody>
          <a:bodyPr/>
          <a:lstStyle/>
          <a:p>
            <a:r>
              <a:rPr lang="en-US" b="1" dirty="0">
                <a:latin typeface="Tahoma" charset="0"/>
              </a:rPr>
              <a:t>Requirement 6</a:t>
            </a:r>
            <a:endParaRPr lang="uk-UA" b="1" dirty="0">
              <a:latin typeface="Tahoma" charset="0"/>
            </a:endParaRPr>
          </a:p>
        </p:txBody>
      </p:sp>
      <p:sp>
        <p:nvSpPr>
          <p:cNvPr id="36867" name="Rectangle 3"/>
          <p:cNvSpPr>
            <a:spLocks noGrp="1" noChangeArrowheads="1"/>
          </p:cNvSpPr>
          <p:nvPr>
            <p:ph type="body" idx="1"/>
          </p:nvPr>
        </p:nvSpPr>
        <p:spPr>
          <a:xfrm>
            <a:off x="1187450" y="1043494"/>
            <a:ext cx="6769100" cy="5265232"/>
          </a:xfrm>
        </p:spPr>
        <p:txBody>
          <a:bodyPr/>
          <a:lstStyle/>
          <a:p>
            <a:pPr marL="0" indent="0">
              <a:buNone/>
            </a:pPr>
            <a:r>
              <a:rPr lang="en-US" sz="2000" dirty="0"/>
              <a:t>Before doing requirements 7 and 8, do the following:</a:t>
            </a:r>
          </a:p>
          <a:p>
            <a:pPr lvl="1">
              <a:buFont typeface="+mj-lt"/>
              <a:buAutoNum type="alphaLcPeriod"/>
            </a:pPr>
            <a:r>
              <a:rPr lang="en-US" sz="1600" b="0" dirty="0"/>
              <a:t>Complete the aerobic fitness, flexibility, and muscular strength tests, as described in the Personal Fitness merit badge pamphlet. Record your results and identify those areas where you feel you need to improve.</a:t>
            </a:r>
          </a:p>
          <a:p>
            <a:pPr lvl="1">
              <a:buFont typeface="+mj-lt"/>
              <a:buAutoNum type="alphaLcPeriod"/>
            </a:pPr>
            <a:r>
              <a:rPr lang="en-US" sz="1600" b="0" dirty="0"/>
              <a:t>Keep track of what you eat and drink for three days. Identify three healthy eating goals you want to work on.</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3050" y="110043"/>
            <a:ext cx="914400" cy="933450"/>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83768" y="3356992"/>
            <a:ext cx="4163383" cy="3122537"/>
          </a:xfrm>
          <a:prstGeom prst="rect">
            <a:avLst/>
          </a:prstGeom>
        </p:spPr>
      </p:pic>
    </p:spTree>
    <p:extLst>
      <p:ext uri="{BB962C8B-B14F-4D97-AF65-F5344CB8AC3E}">
        <p14:creationId xmlns:p14="http://schemas.microsoft.com/office/powerpoint/2010/main" val="213410262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277506" name="Rectangle 2"/>
          <p:cNvSpPr>
            <a:spLocks noGrp="1" noChangeArrowheads="1"/>
          </p:cNvSpPr>
          <p:nvPr>
            <p:ph type="title"/>
          </p:nvPr>
        </p:nvSpPr>
        <p:spPr>
          <a:xfrm>
            <a:off x="1908175" y="117475"/>
            <a:ext cx="7056438" cy="719138"/>
          </a:xfrm>
        </p:spPr>
        <p:txBody>
          <a:bodyPr/>
          <a:lstStyle/>
          <a:p>
            <a:r>
              <a:rPr lang="en-US" b="1" dirty="0">
                <a:solidFill>
                  <a:schemeClr val="tx1"/>
                </a:solidFill>
              </a:rPr>
              <a:t>Physical Fitness Test</a:t>
            </a:r>
          </a:p>
        </p:txBody>
      </p:sp>
      <p:sp>
        <p:nvSpPr>
          <p:cNvPr id="277507" name="Rectangle 3"/>
          <p:cNvSpPr>
            <a:spLocks noGrp="1" noChangeArrowheads="1"/>
          </p:cNvSpPr>
          <p:nvPr>
            <p:ph type="body" idx="1"/>
          </p:nvPr>
        </p:nvSpPr>
        <p:spPr>
          <a:xfrm>
            <a:off x="1908175" y="908050"/>
            <a:ext cx="7056438" cy="5832475"/>
          </a:xfrm>
        </p:spPr>
        <p:txBody>
          <a:bodyPr/>
          <a:lstStyle/>
          <a:p>
            <a:r>
              <a:rPr lang="en-US" sz="2000" b="0" dirty="0">
                <a:solidFill>
                  <a:schemeClr val="tx1"/>
                </a:solidFill>
              </a:rPr>
              <a:t>Aerobic Fitness Test: </a:t>
            </a:r>
          </a:p>
          <a:p>
            <a:pPr lvl="1"/>
            <a:r>
              <a:rPr lang="en-US" sz="1600" b="0" dirty="0">
                <a:solidFill>
                  <a:schemeClr val="tx1"/>
                </a:solidFill>
              </a:rPr>
              <a:t>Record your performance on one of the following tests:</a:t>
            </a:r>
          </a:p>
          <a:p>
            <a:pPr lvl="2"/>
            <a:r>
              <a:rPr lang="en-US" sz="1600" b="0" dirty="0">
                <a:solidFill>
                  <a:schemeClr val="tx1"/>
                </a:solidFill>
              </a:rPr>
              <a:t>Run/walk as far as you can as fast as you can in 9 minutes.</a:t>
            </a:r>
          </a:p>
          <a:p>
            <a:pPr lvl="2"/>
            <a:r>
              <a:rPr lang="en-US" sz="1600" dirty="0">
                <a:solidFill>
                  <a:schemeClr val="tx1"/>
                </a:solidFill>
              </a:rPr>
              <a:t>Run/walk 1 mile (1600 meters) as fast as you can.</a:t>
            </a:r>
            <a:endParaRPr lang="en-US" sz="1600" b="0" dirty="0">
              <a:solidFill>
                <a:schemeClr val="tx1"/>
              </a:solidFill>
            </a:endParaRPr>
          </a:p>
          <a:p>
            <a:endParaRPr lang="en-US" sz="2000" b="0" dirty="0">
              <a:solidFill>
                <a:schemeClr val="tx1"/>
              </a:solidFill>
            </a:endParaRPr>
          </a:p>
          <a:p>
            <a:pPr marL="0" indent="0">
              <a:buNone/>
            </a:pPr>
            <a:endParaRPr lang="en-US" sz="1600" b="0" dirty="0">
              <a:solidFill>
                <a:schemeClr val="tx1"/>
              </a:solidFill>
            </a:endParaRPr>
          </a:p>
        </p:txBody>
      </p:sp>
      <p:pic>
        <p:nvPicPr>
          <p:cNvPr id="3" name="Picture 2"/>
          <p:cNvPicPr>
            <a:picLocks noChangeAspect="1"/>
          </p:cNvPicPr>
          <p:nvPr/>
        </p:nvPicPr>
        <p:blipFill>
          <a:blip r:embed="rId4"/>
          <a:stretch>
            <a:fillRect/>
          </a:stretch>
        </p:blipFill>
        <p:spPr>
          <a:xfrm>
            <a:off x="3548769" y="2492896"/>
            <a:ext cx="3775249" cy="3850754"/>
          </a:xfrm>
          <a:prstGeom prst="rect">
            <a:avLst/>
          </a:prstGeom>
        </p:spPr>
      </p:pic>
    </p:spTree>
    <p:extLst>
      <p:ext uri="{BB962C8B-B14F-4D97-AF65-F5344CB8AC3E}">
        <p14:creationId xmlns:p14="http://schemas.microsoft.com/office/powerpoint/2010/main" val="54031196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277506" name="Rectangle 2"/>
          <p:cNvSpPr>
            <a:spLocks noGrp="1" noChangeArrowheads="1"/>
          </p:cNvSpPr>
          <p:nvPr>
            <p:ph type="title"/>
          </p:nvPr>
        </p:nvSpPr>
        <p:spPr>
          <a:xfrm>
            <a:off x="1908175" y="117475"/>
            <a:ext cx="7056438" cy="719138"/>
          </a:xfrm>
        </p:spPr>
        <p:txBody>
          <a:bodyPr/>
          <a:lstStyle/>
          <a:p>
            <a:r>
              <a:rPr lang="en-US" b="1" dirty="0">
                <a:solidFill>
                  <a:schemeClr val="tx1"/>
                </a:solidFill>
              </a:rPr>
              <a:t>Physical Fitness Test</a:t>
            </a:r>
          </a:p>
        </p:txBody>
      </p:sp>
      <p:sp>
        <p:nvSpPr>
          <p:cNvPr id="277507" name="Rectangle 3"/>
          <p:cNvSpPr>
            <a:spLocks noGrp="1" noChangeArrowheads="1"/>
          </p:cNvSpPr>
          <p:nvPr>
            <p:ph type="body" idx="1"/>
          </p:nvPr>
        </p:nvSpPr>
        <p:spPr>
          <a:xfrm>
            <a:off x="1908175" y="908050"/>
            <a:ext cx="7056438" cy="5832475"/>
          </a:xfrm>
        </p:spPr>
        <p:txBody>
          <a:bodyPr/>
          <a:lstStyle/>
          <a:p>
            <a:r>
              <a:rPr lang="en-US" sz="2000" dirty="0">
                <a:solidFill>
                  <a:schemeClr val="tx1"/>
                </a:solidFill>
              </a:rPr>
              <a:t>Flexibility Test:</a:t>
            </a:r>
          </a:p>
          <a:p>
            <a:pPr lvl="1"/>
            <a:r>
              <a:rPr lang="en-US" sz="1600" b="0" dirty="0">
                <a:solidFill>
                  <a:schemeClr val="tx1"/>
                </a:solidFill>
              </a:rPr>
              <a:t>Using a sit-and-reach box (see next slide), make four repetitions and record the forth reach.</a:t>
            </a:r>
          </a:p>
          <a:p>
            <a:pPr lvl="2"/>
            <a:r>
              <a:rPr lang="en-US" sz="1600" dirty="0">
                <a:solidFill>
                  <a:schemeClr val="tx1"/>
                </a:solidFill>
              </a:rPr>
              <a:t>You can improvise a similar device; such as a yardstick taped to a bench.</a:t>
            </a:r>
            <a:endParaRPr lang="en-US" sz="1600" b="0" dirty="0">
              <a:solidFill>
                <a:schemeClr val="tx1"/>
              </a:solidFill>
            </a:endParaRPr>
          </a:p>
          <a:p>
            <a:pPr lvl="1"/>
            <a:r>
              <a:rPr lang="en-US" sz="1600" b="0" dirty="0">
                <a:solidFill>
                  <a:schemeClr val="tx1"/>
                </a:solidFill>
              </a:rPr>
              <a:t>To assume the starting position, remove your shoes and sit facing the box. </a:t>
            </a:r>
          </a:p>
          <a:p>
            <a:pPr lvl="1"/>
            <a:r>
              <a:rPr lang="en-US" sz="1600" b="0" dirty="0">
                <a:solidFill>
                  <a:schemeClr val="tx1"/>
                </a:solidFill>
              </a:rPr>
              <a:t>Keep your knees fully extended and flat on the floor. </a:t>
            </a:r>
          </a:p>
          <a:p>
            <a:pPr lvl="1"/>
            <a:r>
              <a:rPr lang="en-US" sz="1600" b="0" dirty="0">
                <a:solidFill>
                  <a:schemeClr val="tx1"/>
                </a:solidFill>
              </a:rPr>
              <a:t>Place your feet against the end board. </a:t>
            </a:r>
          </a:p>
          <a:p>
            <a:pPr lvl="1"/>
            <a:r>
              <a:rPr lang="en-US" sz="1600" b="0" dirty="0">
                <a:solidFill>
                  <a:schemeClr val="tx1"/>
                </a:solidFill>
              </a:rPr>
              <a:t>You might need to have someone gently hold your knees flat on the floor. </a:t>
            </a:r>
          </a:p>
          <a:p>
            <a:pPr lvl="1"/>
            <a:r>
              <a:rPr lang="en-US" sz="1600" b="0" dirty="0">
                <a:solidFill>
                  <a:schemeClr val="tx1"/>
                </a:solidFill>
              </a:rPr>
              <a:t>Extend your arms forward with your hands placed on top of each other, palms down. </a:t>
            </a:r>
          </a:p>
          <a:p>
            <a:pPr lvl="1"/>
            <a:r>
              <a:rPr lang="en-US" sz="1600" b="0" dirty="0">
                <a:solidFill>
                  <a:schemeClr val="tx1"/>
                </a:solidFill>
              </a:rPr>
              <a:t>Bend at the hips (not curling the shoulders), reach forward along the measuring scale four times, and hold your hands at the maximum position on the measuring scale for the fourth reach. </a:t>
            </a:r>
          </a:p>
          <a:p>
            <a:pPr lvl="1"/>
            <a:r>
              <a:rPr lang="en-US" sz="1600" b="0" dirty="0">
                <a:solidFill>
                  <a:schemeClr val="tx1"/>
                </a:solidFill>
              </a:rPr>
              <a:t>This test reach must be held steady for 15 seconds to qualify. </a:t>
            </a:r>
          </a:p>
          <a:p>
            <a:pPr lvl="1"/>
            <a:r>
              <a:rPr lang="en-US" sz="1600" b="0" dirty="0">
                <a:solidFill>
                  <a:schemeClr val="tx1"/>
                </a:solidFill>
              </a:rPr>
              <a:t>Record the measurement of the 4</a:t>
            </a:r>
            <a:r>
              <a:rPr lang="en-US" sz="1600" b="0" baseline="30000" dirty="0">
                <a:solidFill>
                  <a:schemeClr val="tx1"/>
                </a:solidFill>
              </a:rPr>
              <a:t>th</a:t>
            </a:r>
            <a:r>
              <a:rPr lang="en-US" sz="1600" b="0" dirty="0">
                <a:solidFill>
                  <a:schemeClr val="tx1"/>
                </a:solidFill>
              </a:rPr>
              <a:t> reach.</a:t>
            </a:r>
          </a:p>
          <a:p>
            <a:pPr lvl="1"/>
            <a:endParaRPr lang="en-US" sz="1600" b="0" dirty="0">
              <a:solidFill>
                <a:schemeClr val="tx1"/>
              </a:solidFill>
            </a:endParaRPr>
          </a:p>
          <a:p>
            <a:pPr marL="0" indent="0">
              <a:buNone/>
            </a:pPr>
            <a:endParaRPr lang="en-US" sz="1600" b="0" dirty="0">
              <a:solidFill>
                <a:schemeClr val="tx1"/>
              </a:solidFill>
            </a:endParaRPr>
          </a:p>
        </p:txBody>
      </p:sp>
    </p:spTree>
    <p:extLst>
      <p:ext uri="{BB962C8B-B14F-4D97-AF65-F5344CB8AC3E}">
        <p14:creationId xmlns:p14="http://schemas.microsoft.com/office/powerpoint/2010/main" val="290409369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277506" name="Rectangle 2"/>
          <p:cNvSpPr>
            <a:spLocks noGrp="1" noChangeArrowheads="1"/>
          </p:cNvSpPr>
          <p:nvPr>
            <p:ph type="title"/>
          </p:nvPr>
        </p:nvSpPr>
        <p:spPr>
          <a:xfrm>
            <a:off x="1908175" y="117475"/>
            <a:ext cx="7056438" cy="719138"/>
          </a:xfrm>
        </p:spPr>
        <p:txBody>
          <a:bodyPr/>
          <a:lstStyle/>
          <a:p>
            <a:r>
              <a:rPr lang="en-US" b="1" dirty="0">
                <a:solidFill>
                  <a:schemeClr val="tx1"/>
                </a:solidFill>
              </a:rPr>
              <a:t>Physical Fitness Test</a:t>
            </a:r>
          </a:p>
        </p:txBody>
      </p:sp>
      <p:sp>
        <p:nvSpPr>
          <p:cNvPr id="277507" name="Rectangle 3"/>
          <p:cNvSpPr>
            <a:spLocks noGrp="1" noChangeArrowheads="1"/>
          </p:cNvSpPr>
          <p:nvPr>
            <p:ph type="body" idx="1"/>
          </p:nvPr>
        </p:nvSpPr>
        <p:spPr>
          <a:xfrm>
            <a:off x="1908175" y="908050"/>
            <a:ext cx="7056438" cy="5832475"/>
          </a:xfrm>
        </p:spPr>
        <p:txBody>
          <a:bodyPr/>
          <a:lstStyle/>
          <a:p>
            <a:pPr marL="0" indent="0">
              <a:buNone/>
            </a:pPr>
            <a:r>
              <a:rPr lang="en-US" sz="2000" b="0" dirty="0">
                <a:solidFill>
                  <a:schemeClr val="tx1"/>
                </a:solidFill>
              </a:rPr>
              <a:t>Making a Sit-and-Reach Device</a:t>
            </a:r>
          </a:p>
          <a:p>
            <a:r>
              <a:rPr lang="en-US" sz="1600" dirty="0">
                <a:solidFill>
                  <a:schemeClr val="tx1"/>
                </a:solidFill>
              </a:rPr>
              <a:t>Cut the following pieces using ¾” plywood</a:t>
            </a:r>
          </a:p>
          <a:p>
            <a:pPr lvl="1"/>
            <a:r>
              <a:rPr lang="en-US" sz="1600" b="0" dirty="0">
                <a:solidFill>
                  <a:schemeClr val="tx1"/>
                </a:solidFill>
              </a:rPr>
              <a:t>Four 12” x 12” pieces</a:t>
            </a:r>
          </a:p>
          <a:p>
            <a:pPr lvl="1"/>
            <a:r>
              <a:rPr lang="en-US" sz="1600" b="0" dirty="0">
                <a:solidFill>
                  <a:schemeClr val="tx1"/>
                </a:solidFill>
              </a:rPr>
              <a:t>One 12” x 21” piece</a:t>
            </a:r>
          </a:p>
          <a:p>
            <a:r>
              <a:rPr lang="en-US" sz="1600" dirty="0">
                <a:solidFill>
                  <a:schemeClr val="tx1"/>
                </a:solidFill>
              </a:rPr>
              <a:t>Assemble the pieces using wood screws and glue following the adjacent diagram.</a:t>
            </a:r>
          </a:p>
          <a:p>
            <a:r>
              <a:rPr lang="en-US" sz="1600" dirty="0">
                <a:solidFill>
                  <a:schemeClr val="tx1"/>
                </a:solidFill>
              </a:rPr>
              <a:t>Inscribe the top panel with 1 centimeter or half inch gradations. </a:t>
            </a:r>
          </a:p>
          <a:p>
            <a:r>
              <a:rPr lang="en-US" sz="1600" dirty="0">
                <a:solidFill>
                  <a:schemeClr val="tx1"/>
                </a:solidFill>
              </a:rPr>
              <a:t>It is crucial that the vertical plane against which the participant's feet will be placed is exactly at the 23 cm or 9 inch mark. </a:t>
            </a:r>
          </a:p>
          <a:p>
            <a:r>
              <a:rPr lang="en-US" sz="1600" dirty="0">
                <a:solidFill>
                  <a:schemeClr val="tx1"/>
                </a:solidFill>
              </a:rPr>
              <a:t>The measuring scale should extend from 0 at the front edge to 21 inches (53cm) at the far end.</a:t>
            </a:r>
          </a:p>
          <a:p>
            <a:r>
              <a:rPr lang="en-US" sz="1600" dirty="0">
                <a:solidFill>
                  <a:schemeClr val="tx1"/>
                </a:solidFill>
              </a:rPr>
              <a:t>Cover the apparatus with two coats of polyurethane sealer </a:t>
            </a:r>
          </a:p>
          <a:p>
            <a:pPr marL="0" indent="0">
              <a:buNone/>
            </a:pPr>
            <a:endParaRPr lang="en-US" sz="1600" b="0" dirty="0">
              <a:solidFill>
                <a:schemeClr val="tx1"/>
              </a:solidFill>
            </a:endParaRPr>
          </a:p>
        </p:txBody>
      </p:sp>
      <p:pic>
        <p:nvPicPr>
          <p:cNvPr id="3" name="Picture 2"/>
          <p:cNvPicPr>
            <a:picLocks noChangeAspect="1"/>
          </p:cNvPicPr>
          <p:nvPr/>
        </p:nvPicPr>
        <p:blipFill>
          <a:blip r:embed="rId4"/>
          <a:stretch>
            <a:fillRect/>
          </a:stretch>
        </p:blipFill>
        <p:spPr>
          <a:xfrm>
            <a:off x="3347864" y="4437645"/>
            <a:ext cx="3997353" cy="2302880"/>
          </a:xfrm>
          <a:prstGeom prst="rect">
            <a:avLst/>
          </a:prstGeom>
        </p:spPr>
      </p:pic>
    </p:spTree>
    <p:extLst>
      <p:ext uri="{BB962C8B-B14F-4D97-AF65-F5344CB8AC3E}">
        <p14:creationId xmlns:p14="http://schemas.microsoft.com/office/powerpoint/2010/main" val="392836265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907704" y="188913"/>
            <a:ext cx="6480646" cy="508000"/>
          </a:xfrm>
        </p:spPr>
        <p:txBody>
          <a:bodyPr/>
          <a:lstStyle/>
          <a:p>
            <a:r>
              <a:rPr lang="en-US" dirty="0" smtClean="0">
                <a:solidFill>
                  <a:schemeClr val="tx1"/>
                </a:solidFill>
              </a:rPr>
              <a:t>Improvising Sit and Reach Test</a:t>
            </a:r>
            <a:endParaRPr lang="en-US" dirty="0">
              <a:solidFill>
                <a:schemeClr val="tx1"/>
              </a:solidFill>
            </a:endParaRPr>
          </a:p>
        </p:txBody>
      </p:sp>
      <p:pic>
        <p:nvPicPr>
          <p:cNvPr id="4" name="Picture 3"/>
          <p:cNvPicPr>
            <a:picLocks noChangeAspect="1"/>
          </p:cNvPicPr>
          <p:nvPr/>
        </p:nvPicPr>
        <p:blipFill>
          <a:blip r:embed="rId3"/>
          <a:stretch>
            <a:fillRect/>
          </a:stretch>
        </p:blipFill>
        <p:spPr>
          <a:xfrm>
            <a:off x="3347864" y="980728"/>
            <a:ext cx="4248472" cy="2833698"/>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47864" y="3943641"/>
            <a:ext cx="4248472" cy="2389766"/>
          </a:xfrm>
          <a:prstGeom prst="rect">
            <a:avLst/>
          </a:prstGeom>
        </p:spPr>
      </p:pic>
    </p:spTree>
    <p:extLst>
      <p:ext uri="{BB962C8B-B14F-4D97-AF65-F5344CB8AC3E}">
        <p14:creationId xmlns:p14="http://schemas.microsoft.com/office/powerpoint/2010/main" val="276368703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277506" name="Rectangle 2"/>
          <p:cNvSpPr>
            <a:spLocks noGrp="1" noChangeArrowheads="1"/>
          </p:cNvSpPr>
          <p:nvPr>
            <p:ph type="title"/>
          </p:nvPr>
        </p:nvSpPr>
        <p:spPr>
          <a:xfrm>
            <a:off x="1908175" y="117475"/>
            <a:ext cx="7056438" cy="719138"/>
          </a:xfrm>
        </p:spPr>
        <p:txBody>
          <a:bodyPr/>
          <a:lstStyle/>
          <a:p>
            <a:r>
              <a:rPr lang="en-US" b="1" dirty="0">
                <a:solidFill>
                  <a:schemeClr val="tx1"/>
                </a:solidFill>
              </a:rPr>
              <a:t>Physical Fitness Test</a:t>
            </a:r>
          </a:p>
        </p:txBody>
      </p:sp>
      <p:sp>
        <p:nvSpPr>
          <p:cNvPr id="277507" name="Rectangle 3"/>
          <p:cNvSpPr>
            <a:spLocks noGrp="1" noChangeArrowheads="1"/>
          </p:cNvSpPr>
          <p:nvPr>
            <p:ph type="body" idx="1"/>
          </p:nvPr>
        </p:nvSpPr>
        <p:spPr>
          <a:xfrm>
            <a:off x="1908175" y="908051"/>
            <a:ext cx="4464025" cy="3025006"/>
          </a:xfrm>
        </p:spPr>
        <p:txBody>
          <a:bodyPr/>
          <a:lstStyle/>
          <a:p>
            <a:r>
              <a:rPr lang="en-US" sz="2000" dirty="0">
                <a:solidFill>
                  <a:schemeClr val="tx1"/>
                </a:solidFill>
              </a:rPr>
              <a:t>Strength Tests:</a:t>
            </a:r>
          </a:p>
          <a:p>
            <a:pPr lvl="1"/>
            <a:r>
              <a:rPr lang="en-US" sz="1600" b="0" dirty="0">
                <a:solidFill>
                  <a:schemeClr val="tx1"/>
                </a:solidFill>
              </a:rPr>
              <a:t>Record your performance on all three tests.</a:t>
            </a:r>
          </a:p>
          <a:p>
            <a:pPr lvl="2"/>
            <a:r>
              <a:rPr lang="en-US" sz="1600" b="0" dirty="0">
                <a:solidFill>
                  <a:schemeClr val="tx1"/>
                </a:solidFill>
              </a:rPr>
              <a:t>Sit-ups – Record the number of sit-ups done correctly in 60 seconds. </a:t>
            </a:r>
          </a:p>
          <a:p>
            <a:pPr lvl="2"/>
            <a:r>
              <a:rPr lang="en-US" sz="1600" dirty="0">
                <a:solidFill>
                  <a:schemeClr val="tx1"/>
                </a:solidFill>
              </a:rPr>
              <a:t>To assume the starting position, lie on your back with knees flexed, feet on the floor, and heels between 12 and 18 inches from the buttocks.</a:t>
            </a:r>
          </a:p>
          <a:p>
            <a:pPr lvl="2"/>
            <a:endParaRPr lang="en-US" sz="1600" b="0" dirty="0">
              <a:solidFill>
                <a:schemeClr val="tx1"/>
              </a:solidFill>
            </a:endParaRPr>
          </a:p>
        </p:txBody>
      </p:sp>
      <p:pic>
        <p:nvPicPr>
          <p:cNvPr id="5" name="Picture 4"/>
          <p:cNvPicPr>
            <a:picLocks noChangeAspect="1"/>
          </p:cNvPicPr>
          <p:nvPr/>
        </p:nvPicPr>
        <p:blipFill>
          <a:blip r:embed="rId4"/>
          <a:stretch>
            <a:fillRect/>
          </a:stretch>
        </p:blipFill>
        <p:spPr>
          <a:xfrm>
            <a:off x="6290709" y="1207519"/>
            <a:ext cx="2673904" cy="2564904"/>
          </a:xfrm>
          <a:prstGeom prst="rect">
            <a:avLst/>
          </a:prstGeom>
        </p:spPr>
      </p:pic>
      <p:sp>
        <p:nvSpPr>
          <p:cNvPr id="9" name="Rectangle 3"/>
          <p:cNvSpPr txBox="1">
            <a:spLocks noChangeArrowheads="1"/>
          </p:cNvSpPr>
          <p:nvPr/>
        </p:nvSpPr>
        <p:spPr bwMode="auto">
          <a:xfrm>
            <a:off x="1908175" y="3861048"/>
            <a:ext cx="6993913" cy="2356466"/>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har char="•"/>
              <a:defRPr sz="2800">
                <a:solidFill>
                  <a:schemeClr val="bg1"/>
                </a:solidFill>
                <a:latin typeface="+mn-lt"/>
                <a:ea typeface="+mn-ea"/>
                <a:cs typeface="+mn-cs"/>
              </a:defRPr>
            </a:lvl1pPr>
            <a:lvl2pPr marL="742950" indent="-285750" algn="l" rtl="0" fontAlgn="base">
              <a:spcBef>
                <a:spcPct val="20000"/>
              </a:spcBef>
              <a:spcAft>
                <a:spcPct val="0"/>
              </a:spcAft>
              <a:buChar char="–"/>
              <a:defRPr sz="2400" b="1">
                <a:solidFill>
                  <a:schemeClr val="bg1"/>
                </a:solidFill>
                <a:latin typeface="+mn-lt"/>
              </a:defRPr>
            </a:lvl2pPr>
            <a:lvl3pPr marL="1143000" indent="-228600" algn="l" rtl="0" fontAlgn="base">
              <a:spcBef>
                <a:spcPct val="20000"/>
              </a:spcBef>
              <a:spcAft>
                <a:spcPct val="0"/>
              </a:spcAft>
              <a:buChar char="•"/>
              <a:defRPr sz="2400">
                <a:solidFill>
                  <a:schemeClr val="bg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lvl="2"/>
            <a:r>
              <a:rPr lang="en-US" sz="1600" kern="0" dirty="0">
                <a:solidFill>
                  <a:schemeClr val="tx1"/>
                </a:solidFill>
              </a:rPr>
              <a:t>The arms are crossed on the chest with the hands on the opposite shoulders.</a:t>
            </a:r>
          </a:p>
          <a:p>
            <a:pPr lvl="2"/>
            <a:r>
              <a:rPr lang="en-US" sz="1600" kern="0" dirty="0">
                <a:solidFill>
                  <a:schemeClr val="tx1"/>
                </a:solidFill>
              </a:rPr>
              <a:t>The feet are held by a partner to keep them on the floor. </a:t>
            </a:r>
          </a:p>
          <a:p>
            <a:pPr lvl="2"/>
            <a:r>
              <a:rPr lang="en-US" sz="1600" kern="0" dirty="0">
                <a:solidFill>
                  <a:schemeClr val="tx1"/>
                </a:solidFill>
              </a:rPr>
              <a:t>Curl to the sitting position until the elbows touch the thighs.</a:t>
            </a:r>
          </a:p>
          <a:p>
            <a:pPr lvl="2"/>
            <a:r>
              <a:rPr lang="en-US" sz="1600" kern="0" dirty="0">
                <a:solidFill>
                  <a:schemeClr val="tx1"/>
                </a:solidFill>
              </a:rPr>
              <a:t>Arms must remain on the chest and chin tucked on the chest.</a:t>
            </a:r>
          </a:p>
          <a:p>
            <a:pPr lvl="2"/>
            <a:r>
              <a:rPr lang="en-US" sz="1600" kern="0" dirty="0">
                <a:solidFill>
                  <a:schemeClr val="tx1"/>
                </a:solidFill>
              </a:rPr>
              <a:t>Return to the starting position, shoulder blades touching the floor.</a:t>
            </a:r>
          </a:p>
        </p:txBody>
      </p:sp>
    </p:spTree>
    <p:extLst>
      <p:ext uri="{BB962C8B-B14F-4D97-AF65-F5344CB8AC3E}">
        <p14:creationId xmlns:p14="http://schemas.microsoft.com/office/powerpoint/2010/main" val="402748170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277506" name="Rectangle 2"/>
          <p:cNvSpPr>
            <a:spLocks noGrp="1" noChangeArrowheads="1"/>
          </p:cNvSpPr>
          <p:nvPr>
            <p:ph type="title"/>
          </p:nvPr>
        </p:nvSpPr>
        <p:spPr>
          <a:xfrm>
            <a:off x="1908175" y="117475"/>
            <a:ext cx="7056438" cy="719138"/>
          </a:xfrm>
        </p:spPr>
        <p:txBody>
          <a:bodyPr/>
          <a:lstStyle/>
          <a:p>
            <a:r>
              <a:rPr lang="en-US" b="1" dirty="0">
                <a:solidFill>
                  <a:schemeClr val="tx1"/>
                </a:solidFill>
              </a:rPr>
              <a:t>Physical Fitness Test</a:t>
            </a:r>
          </a:p>
        </p:txBody>
      </p:sp>
      <p:sp>
        <p:nvSpPr>
          <p:cNvPr id="277507" name="Rectangle 3"/>
          <p:cNvSpPr>
            <a:spLocks noGrp="1" noChangeArrowheads="1"/>
          </p:cNvSpPr>
          <p:nvPr>
            <p:ph type="body" idx="1"/>
          </p:nvPr>
        </p:nvSpPr>
        <p:spPr>
          <a:xfrm>
            <a:off x="1908175" y="908051"/>
            <a:ext cx="7056438" cy="2592958"/>
          </a:xfrm>
        </p:spPr>
        <p:txBody>
          <a:bodyPr/>
          <a:lstStyle/>
          <a:p>
            <a:r>
              <a:rPr lang="en-US" sz="2000" dirty="0">
                <a:solidFill>
                  <a:schemeClr val="tx1"/>
                </a:solidFill>
              </a:rPr>
              <a:t>Strength Tests:</a:t>
            </a:r>
          </a:p>
          <a:p>
            <a:pPr lvl="1"/>
            <a:r>
              <a:rPr lang="en-US" sz="1600" b="0" dirty="0">
                <a:solidFill>
                  <a:schemeClr val="tx1"/>
                </a:solidFill>
              </a:rPr>
              <a:t>Record your performance on all three tests.</a:t>
            </a:r>
          </a:p>
          <a:p>
            <a:pPr lvl="2"/>
            <a:r>
              <a:rPr lang="en-US" sz="1600" b="0" dirty="0">
                <a:solidFill>
                  <a:schemeClr val="tx1"/>
                </a:solidFill>
              </a:rPr>
              <a:t>Pull-ups – Record the total number of pull-ups completed correctly in 60 seconds.</a:t>
            </a:r>
          </a:p>
          <a:p>
            <a:pPr lvl="2"/>
            <a:r>
              <a:rPr lang="en-US" sz="1600" dirty="0">
                <a:solidFill>
                  <a:schemeClr val="tx1"/>
                </a:solidFill>
              </a:rPr>
              <a:t>Begin the exercise hanging from the bar with arms fully extended and hands on the bar, palms forward and directly above the shoulders.</a:t>
            </a:r>
          </a:p>
          <a:p>
            <a:pPr lvl="2"/>
            <a:r>
              <a:rPr lang="en-US" sz="1600" b="0" dirty="0">
                <a:solidFill>
                  <a:schemeClr val="tx1"/>
                </a:solidFill>
              </a:rPr>
              <a:t>Pull up until you can touch the top of the bar with the bottom of your outstretched chin.</a:t>
            </a: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58372" y="3572447"/>
            <a:ext cx="4956043" cy="2787774"/>
          </a:xfrm>
          <a:prstGeom prst="rect">
            <a:avLst/>
          </a:prstGeom>
        </p:spPr>
      </p:pic>
    </p:spTree>
    <p:extLst>
      <p:ext uri="{BB962C8B-B14F-4D97-AF65-F5344CB8AC3E}">
        <p14:creationId xmlns:p14="http://schemas.microsoft.com/office/powerpoint/2010/main" val="54743980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277506" name="Rectangle 2"/>
          <p:cNvSpPr>
            <a:spLocks noGrp="1" noChangeArrowheads="1"/>
          </p:cNvSpPr>
          <p:nvPr>
            <p:ph type="title"/>
          </p:nvPr>
        </p:nvSpPr>
        <p:spPr>
          <a:xfrm>
            <a:off x="1908175" y="117475"/>
            <a:ext cx="7056438" cy="719138"/>
          </a:xfrm>
        </p:spPr>
        <p:txBody>
          <a:bodyPr/>
          <a:lstStyle/>
          <a:p>
            <a:r>
              <a:rPr lang="en-US" b="1" dirty="0">
                <a:solidFill>
                  <a:schemeClr val="tx1"/>
                </a:solidFill>
              </a:rPr>
              <a:t>Physical Fitness Test</a:t>
            </a:r>
          </a:p>
        </p:txBody>
      </p:sp>
      <p:sp>
        <p:nvSpPr>
          <p:cNvPr id="277507" name="Rectangle 3"/>
          <p:cNvSpPr>
            <a:spLocks noGrp="1" noChangeArrowheads="1"/>
          </p:cNvSpPr>
          <p:nvPr>
            <p:ph type="body" idx="1"/>
          </p:nvPr>
        </p:nvSpPr>
        <p:spPr>
          <a:xfrm>
            <a:off x="1908175" y="908051"/>
            <a:ext cx="4103985" cy="3529062"/>
          </a:xfrm>
        </p:spPr>
        <p:txBody>
          <a:bodyPr/>
          <a:lstStyle/>
          <a:p>
            <a:r>
              <a:rPr lang="en-US" sz="2000" dirty="0">
                <a:solidFill>
                  <a:schemeClr val="tx1"/>
                </a:solidFill>
              </a:rPr>
              <a:t>Strength Tests:</a:t>
            </a:r>
          </a:p>
          <a:p>
            <a:pPr lvl="1"/>
            <a:r>
              <a:rPr lang="en-US" sz="1600" b="0" dirty="0">
                <a:solidFill>
                  <a:schemeClr val="tx1"/>
                </a:solidFill>
              </a:rPr>
              <a:t>Record your performance on all three tests.</a:t>
            </a:r>
          </a:p>
          <a:p>
            <a:pPr lvl="2"/>
            <a:r>
              <a:rPr lang="en-US" sz="1600" b="0" dirty="0">
                <a:solidFill>
                  <a:schemeClr val="tx1"/>
                </a:solidFill>
              </a:rPr>
              <a:t>Push-ups – Record the total number of push-ups completed correctly in 60 seconds.</a:t>
            </a:r>
          </a:p>
          <a:p>
            <a:pPr lvl="2"/>
            <a:r>
              <a:rPr lang="en-US" sz="1600" dirty="0">
                <a:solidFill>
                  <a:schemeClr val="tx1"/>
                </a:solidFill>
              </a:rPr>
              <a:t>Begin in a prone position on the floor with the palms flat on the floor under the shoulders.</a:t>
            </a:r>
          </a:p>
          <a:p>
            <a:pPr lvl="2"/>
            <a:r>
              <a:rPr lang="en-US" sz="1600" dirty="0">
                <a:solidFill>
                  <a:schemeClr val="tx1"/>
                </a:solidFill>
              </a:rPr>
              <a:t>The feet are flexed up with the ball of the foot and the toes on the floor. </a:t>
            </a:r>
          </a:p>
        </p:txBody>
      </p:sp>
      <p:pic>
        <p:nvPicPr>
          <p:cNvPr id="5" name="Picture 4"/>
          <p:cNvPicPr>
            <a:picLocks noChangeAspect="1"/>
          </p:cNvPicPr>
          <p:nvPr/>
        </p:nvPicPr>
        <p:blipFill>
          <a:blip r:embed="rId4"/>
          <a:stretch>
            <a:fillRect/>
          </a:stretch>
        </p:blipFill>
        <p:spPr>
          <a:xfrm>
            <a:off x="6012547" y="1412776"/>
            <a:ext cx="2952066" cy="2952066"/>
          </a:xfrm>
          <a:prstGeom prst="rect">
            <a:avLst/>
          </a:prstGeom>
        </p:spPr>
      </p:pic>
      <p:sp>
        <p:nvSpPr>
          <p:cNvPr id="9" name="Rectangle 3"/>
          <p:cNvSpPr txBox="1">
            <a:spLocks noChangeArrowheads="1"/>
          </p:cNvSpPr>
          <p:nvPr/>
        </p:nvSpPr>
        <p:spPr bwMode="auto">
          <a:xfrm>
            <a:off x="1907788" y="4364842"/>
            <a:ext cx="7056825" cy="1296406"/>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har char="•"/>
              <a:defRPr sz="2800">
                <a:solidFill>
                  <a:schemeClr val="bg1"/>
                </a:solidFill>
                <a:latin typeface="+mn-lt"/>
                <a:ea typeface="+mn-ea"/>
                <a:cs typeface="+mn-cs"/>
              </a:defRPr>
            </a:lvl1pPr>
            <a:lvl2pPr marL="742950" indent="-285750" algn="l" rtl="0" fontAlgn="base">
              <a:spcBef>
                <a:spcPct val="20000"/>
              </a:spcBef>
              <a:spcAft>
                <a:spcPct val="0"/>
              </a:spcAft>
              <a:buChar char="–"/>
              <a:defRPr sz="2400" b="1">
                <a:solidFill>
                  <a:schemeClr val="bg1"/>
                </a:solidFill>
                <a:latin typeface="+mn-lt"/>
              </a:defRPr>
            </a:lvl2pPr>
            <a:lvl3pPr marL="1143000" indent="-228600" algn="l" rtl="0" fontAlgn="base">
              <a:spcBef>
                <a:spcPct val="20000"/>
              </a:spcBef>
              <a:spcAft>
                <a:spcPct val="0"/>
              </a:spcAft>
              <a:buChar char="•"/>
              <a:defRPr sz="2400">
                <a:solidFill>
                  <a:schemeClr val="bg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lvl="2"/>
            <a:r>
              <a:rPr lang="en-US" sz="1600" kern="0" dirty="0">
                <a:solidFill>
                  <a:schemeClr val="tx1"/>
                </a:solidFill>
              </a:rPr>
              <a:t>Push up by fully extending the arms.</a:t>
            </a:r>
          </a:p>
          <a:p>
            <a:pPr lvl="2"/>
            <a:r>
              <a:rPr lang="en-US" sz="1600" kern="0" dirty="0">
                <a:solidFill>
                  <a:schemeClr val="tx1"/>
                </a:solidFill>
              </a:rPr>
              <a:t>Try not to lock the elbows.</a:t>
            </a:r>
          </a:p>
          <a:p>
            <a:pPr lvl="2"/>
            <a:r>
              <a:rPr lang="en-US" sz="1600" kern="0" dirty="0">
                <a:solidFill>
                  <a:schemeClr val="tx1"/>
                </a:solidFill>
              </a:rPr>
              <a:t>The shoulders, hips, and legs should remain in a straight line from the heels to the head.</a:t>
            </a:r>
          </a:p>
        </p:txBody>
      </p:sp>
    </p:spTree>
    <p:extLst>
      <p:ext uri="{BB962C8B-B14F-4D97-AF65-F5344CB8AC3E}">
        <p14:creationId xmlns:p14="http://schemas.microsoft.com/office/powerpoint/2010/main" val="332481546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277506" name="Rectangle 2"/>
          <p:cNvSpPr>
            <a:spLocks noGrp="1" noChangeArrowheads="1"/>
          </p:cNvSpPr>
          <p:nvPr>
            <p:ph type="title"/>
          </p:nvPr>
        </p:nvSpPr>
        <p:spPr>
          <a:xfrm>
            <a:off x="1908175" y="117475"/>
            <a:ext cx="7056438" cy="719138"/>
          </a:xfrm>
        </p:spPr>
        <p:txBody>
          <a:bodyPr/>
          <a:lstStyle/>
          <a:p>
            <a:r>
              <a:rPr lang="en-US" b="1" dirty="0">
                <a:solidFill>
                  <a:schemeClr val="tx1"/>
                </a:solidFill>
              </a:rPr>
              <a:t>Tracking what You Eat and Drink</a:t>
            </a:r>
          </a:p>
        </p:txBody>
      </p:sp>
      <p:sp>
        <p:nvSpPr>
          <p:cNvPr id="277507" name="Rectangle 3"/>
          <p:cNvSpPr>
            <a:spLocks noGrp="1" noChangeArrowheads="1"/>
          </p:cNvSpPr>
          <p:nvPr>
            <p:ph type="body" idx="1"/>
          </p:nvPr>
        </p:nvSpPr>
        <p:spPr>
          <a:xfrm>
            <a:off x="1908175" y="908051"/>
            <a:ext cx="4184988" cy="4969222"/>
          </a:xfrm>
        </p:spPr>
        <p:txBody>
          <a:bodyPr/>
          <a:lstStyle/>
          <a:p>
            <a:r>
              <a:rPr lang="en-US" sz="2000" dirty="0" smtClean="0">
                <a:solidFill>
                  <a:schemeClr val="tx1"/>
                </a:solidFill>
              </a:rPr>
              <a:t>Record </a:t>
            </a:r>
            <a:r>
              <a:rPr lang="en-US" sz="2000" dirty="0">
                <a:solidFill>
                  <a:schemeClr val="tx1"/>
                </a:solidFill>
              </a:rPr>
              <a:t>everything you eat and drink over a period of three days. </a:t>
            </a:r>
            <a:endParaRPr lang="en-US" sz="2000" dirty="0" smtClean="0">
              <a:solidFill>
                <a:schemeClr val="tx1"/>
              </a:solidFill>
            </a:endParaRPr>
          </a:p>
          <a:p>
            <a:r>
              <a:rPr lang="en-US" sz="2000" dirty="0" smtClean="0">
                <a:solidFill>
                  <a:schemeClr val="tx1"/>
                </a:solidFill>
              </a:rPr>
              <a:t>This </a:t>
            </a:r>
            <a:r>
              <a:rPr lang="en-US" sz="2000" dirty="0">
                <a:solidFill>
                  <a:schemeClr val="tx1"/>
                </a:solidFill>
              </a:rPr>
              <a:t>includes main meals (breakfast, lunch, and dinner), snacks, and beverages. </a:t>
            </a:r>
            <a:endParaRPr lang="en-US" sz="2000" dirty="0" smtClean="0">
              <a:solidFill>
                <a:schemeClr val="tx1"/>
              </a:solidFill>
            </a:endParaRPr>
          </a:p>
          <a:p>
            <a:r>
              <a:rPr lang="en-US" sz="2000" dirty="0" smtClean="0">
                <a:solidFill>
                  <a:schemeClr val="tx1"/>
                </a:solidFill>
              </a:rPr>
              <a:t>Try </a:t>
            </a:r>
            <a:r>
              <a:rPr lang="en-US" sz="2000" dirty="0">
                <a:solidFill>
                  <a:schemeClr val="tx1"/>
                </a:solidFill>
              </a:rPr>
              <a:t>to be as detailed as possible, including portion sizes and ingredients in your meals.</a:t>
            </a:r>
          </a:p>
          <a:p>
            <a:r>
              <a:rPr lang="en-US" sz="2000" dirty="0" smtClean="0">
                <a:solidFill>
                  <a:schemeClr val="tx1"/>
                </a:solidFill>
              </a:rPr>
              <a:t>Use the Food Log on the next slide to help you keep track of what you eat and drink for three days.</a:t>
            </a:r>
            <a:endParaRPr lang="en-US" sz="2000" dirty="0">
              <a:solidFill>
                <a:schemeClr val="tx1"/>
              </a:solidFill>
            </a:endParaRPr>
          </a:p>
          <a:p>
            <a:pPr marL="0" indent="0">
              <a:buNone/>
            </a:pPr>
            <a:endParaRPr lang="en-US" sz="1600" b="0" dirty="0">
              <a:solidFill>
                <a:schemeClr val="tx1"/>
              </a:solidFill>
            </a:endParaRPr>
          </a:p>
        </p:txBody>
      </p:sp>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l="22700" t="3894" r="25851"/>
          <a:stretch/>
        </p:blipFill>
        <p:spPr>
          <a:xfrm>
            <a:off x="6093163" y="836613"/>
            <a:ext cx="2871450" cy="5363790"/>
          </a:xfrm>
          <a:prstGeom prst="rect">
            <a:avLst/>
          </a:prstGeom>
        </p:spPr>
      </p:pic>
    </p:spTree>
    <p:extLst>
      <p:ext uri="{BB962C8B-B14F-4D97-AF65-F5344CB8AC3E}">
        <p14:creationId xmlns:p14="http://schemas.microsoft.com/office/powerpoint/2010/main" val="10567610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b="1" dirty="0"/>
              <a:t>Personal Fitness Merit Badge Requirements</a:t>
            </a:r>
            <a:endParaRPr lang="en-US" sz="2400" dirty="0"/>
          </a:p>
        </p:txBody>
      </p:sp>
      <p:sp>
        <p:nvSpPr>
          <p:cNvPr id="3" name="Content Placeholder 2"/>
          <p:cNvSpPr>
            <a:spLocks noGrp="1"/>
          </p:cNvSpPr>
          <p:nvPr>
            <p:ph idx="1"/>
          </p:nvPr>
        </p:nvSpPr>
        <p:spPr/>
        <p:txBody>
          <a:bodyPr/>
          <a:lstStyle/>
          <a:p>
            <a:pPr>
              <a:buFont typeface="+mj-lt"/>
              <a:buAutoNum type="arabicPeriod" startAt="8"/>
            </a:pPr>
            <a:r>
              <a:rPr lang="en-US" sz="1800" dirty="0"/>
              <a:t>Complete the physical fitness program you outlined in requirement 7. Keep a log of your fitness program activity (how long you exercised; how far you ran, swam, or biked; how many exercise repetitions you completed; your exercise heart rate; etc.). Keep a log of your weekly healthy eating goals. Repeat the aerobic fitness, muscular strength, and flexibility tests every four weeks and record your results. After the 12th week, repeat all of the required activities in each of the three test categories, record your results, and show improvement in each one. Discuss how well you met your healthy eating goals over these 12 weeks. Discuss the meaning and benefit of your experience, and describe your long-term plans regarding your personal fitness.</a:t>
            </a:r>
          </a:p>
          <a:p>
            <a:pPr>
              <a:buFont typeface="+mj-lt"/>
              <a:buAutoNum type="arabicPeriod" startAt="8"/>
            </a:pPr>
            <a:r>
              <a:rPr lang="en-US" sz="1800" dirty="0"/>
              <a:t>Find out about three career opportunities in personal fitness. Pick one and find out the education, training, and experience required for this profession. Discuss what you learned with your counselor, and explain why this profession might interest you.</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520" y="44624"/>
            <a:ext cx="914400" cy="933450"/>
          </a:xfrm>
          <a:prstGeom prst="rect">
            <a:avLst/>
          </a:prstGeom>
        </p:spPr>
      </p:pic>
    </p:spTree>
    <p:extLst>
      <p:ext uri="{BB962C8B-B14F-4D97-AF65-F5344CB8AC3E}">
        <p14:creationId xmlns:p14="http://schemas.microsoft.com/office/powerpoint/2010/main" val="166438806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srcRect b="1020"/>
          <a:stretch/>
        </p:blipFill>
        <p:spPr>
          <a:xfrm>
            <a:off x="19908" y="-126776"/>
            <a:ext cx="9165787" cy="6984776"/>
          </a:xfrm>
          <a:prstGeom prst="rect">
            <a:avLst/>
          </a:prstGeom>
        </p:spPr>
      </p:pic>
      <p:sp>
        <p:nvSpPr>
          <p:cNvPr id="3" name="TextBox 2"/>
          <p:cNvSpPr txBox="1"/>
          <p:nvPr/>
        </p:nvSpPr>
        <p:spPr>
          <a:xfrm>
            <a:off x="622452" y="6381328"/>
            <a:ext cx="7920880" cy="369332"/>
          </a:xfrm>
          <a:prstGeom prst="rect">
            <a:avLst/>
          </a:prstGeom>
          <a:noFill/>
        </p:spPr>
        <p:txBody>
          <a:bodyPr wrap="square" rtlCol="0">
            <a:spAutoFit/>
          </a:bodyPr>
          <a:lstStyle/>
          <a:p>
            <a:pPr algn="ctr"/>
            <a:r>
              <a:rPr lang="en-US" dirty="0"/>
              <a:t>Download the </a:t>
            </a:r>
            <a:r>
              <a:rPr lang="en-US" b="1" dirty="0"/>
              <a:t>Food Log </a:t>
            </a:r>
            <a:r>
              <a:rPr lang="en-US" dirty="0"/>
              <a:t>that accompanies this presentation.</a:t>
            </a:r>
          </a:p>
        </p:txBody>
      </p:sp>
    </p:spTree>
    <p:extLst>
      <p:ext uri="{BB962C8B-B14F-4D97-AF65-F5344CB8AC3E}">
        <p14:creationId xmlns:p14="http://schemas.microsoft.com/office/powerpoint/2010/main" val="86385876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277506" name="Rectangle 2"/>
          <p:cNvSpPr>
            <a:spLocks noGrp="1" noChangeArrowheads="1"/>
          </p:cNvSpPr>
          <p:nvPr>
            <p:ph type="title"/>
          </p:nvPr>
        </p:nvSpPr>
        <p:spPr>
          <a:xfrm>
            <a:off x="1908175" y="117475"/>
            <a:ext cx="7056438" cy="719138"/>
          </a:xfrm>
        </p:spPr>
        <p:txBody>
          <a:bodyPr/>
          <a:lstStyle/>
          <a:p>
            <a:r>
              <a:rPr lang="en-US" b="1" dirty="0">
                <a:solidFill>
                  <a:schemeClr val="tx1"/>
                </a:solidFill>
              </a:rPr>
              <a:t>Healthy Eating Goals</a:t>
            </a:r>
          </a:p>
        </p:txBody>
      </p:sp>
      <p:sp>
        <p:nvSpPr>
          <p:cNvPr id="277507" name="Rectangle 3"/>
          <p:cNvSpPr>
            <a:spLocks noGrp="1" noChangeArrowheads="1"/>
          </p:cNvSpPr>
          <p:nvPr>
            <p:ph type="body" idx="1"/>
          </p:nvPr>
        </p:nvSpPr>
        <p:spPr>
          <a:xfrm>
            <a:off x="1908175" y="908050"/>
            <a:ext cx="7056438" cy="5832475"/>
          </a:xfrm>
        </p:spPr>
        <p:txBody>
          <a:bodyPr/>
          <a:lstStyle/>
          <a:p>
            <a:r>
              <a:rPr lang="en-US" sz="2000" dirty="0">
                <a:solidFill>
                  <a:schemeClr val="tx1"/>
                </a:solidFill>
              </a:rPr>
              <a:t>After tracking your diet for three days, review your meals and habits. Identify areas where you can improve and set three healthy eating goals to work on.</a:t>
            </a:r>
          </a:p>
          <a:p>
            <a:r>
              <a:rPr lang="en-US" sz="2000" dirty="0">
                <a:solidFill>
                  <a:schemeClr val="tx1"/>
                </a:solidFill>
              </a:rPr>
              <a:t>Here are some examples of possible goals:</a:t>
            </a:r>
          </a:p>
          <a:p>
            <a:pPr lvl="1"/>
            <a:r>
              <a:rPr lang="en-US" sz="1600" dirty="0">
                <a:solidFill>
                  <a:schemeClr val="tx1"/>
                </a:solidFill>
              </a:rPr>
              <a:t>Increase water intake:</a:t>
            </a:r>
            <a:r>
              <a:rPr lang="en-US" sz="1600" b="0" dirty="0">
                <a:solidFill>
                  <a:schemeClr val="tx1"/>
                </a:solidFill>
              </a:rPr>
              <a:t> If you find you’re not drinking enough water throughout the day, this could be a good goal. The exact amount varies depending on age, gender, and level of physical activity, but a general guideline is at least 8 cups (64 ounces) per day.</a:t>
            </a:r>
          </a:p>
          <a:p>
            <a:pPr lvl="1"/>
            <a:r>
              <a:rPr lang="en-US" sz="1600" dirty="0">
                <a:solidFill>
                  <a:schemeClr val="tx1"/>
                </a:solidFill>
              </a:rPr>
              <a:t>Eat more fruits and vegetables:</a:t>
            </a:r>
            <a:r>
              <a:rPr lang="en-US" sz="1600" b="0" dirty="0">
                <a:solidFill>
                  <a:schemeClr val="tx1"/>
                </a:solidFill>
              </a:rPr>
              <a:t> If your food diary shows that you’re not getting enough fruits and vegetables, you could aim to include at least one serving of fruits or vegetables with every meal.</a:t>
            </a:r>
          </a:p>
          <a:p>
            <a:pPr lvl="1"/>
            <a:r>
              <a:rPr lang="en-US" sz="1600" dirty="0">
                <a:solidFill>
                  <a:schemeClr val="tx1"/>
                </a:solidFill>
              </a:rPr>
              <a:t>Reduce processed foods:</a:t>
            </a:r>
            <a:r>
              <a:rPr lang="en-US" sz="1600" b="0" dirty="0">
                <a:solidFill>
                  <a:schemeClr val="tx1"/>
                </a:solidFill>
              </a:rPr>
              <a:t> If you notice that a large portion of your diet comes from processed foods (like chips, cookies, fast food, etc.), a good goal could be to reduce your consumption of these and replace them with whole foods.</a:t>
            </a:r>
          </a:p>
          <a:p>
            <a:pPr marL="0" indent="0">
              <a:buNone/>
            </a:pPr>
            <a:endParaRPr lang="en-US" sz="1600" b="0" dirty="0">
              <a:solidFill>
                <a:schemeClr val="tx1"/>
              </a:solidFill>
            </a:endParaRPr>
          </a:p>
        </p:txBody>
      </p:sp>
    </p:spTree>
    <p:extLst>
      <p:ext uri="{BB962C8B-B14F-4D97-AF65-F5344CB8AC3E}">
        <p14:creationId xmlns:p14="http://schemas.microsoft.com/office/powerpoint/2010/main" val="12584735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1258888" y="115888"/>
            <a:ext cx="7200900" cy="649287"/>
          </a:xfrm>
        </p:spPr>
        <p:txBody>
          <a:bodyPr/>
          <a:lstStyle/>
          <a:p>
            <a:r>
              <a:rPr lang="en-US" b="1" dirty="0">
                <a:latin typeface="Tahoma" charset="0"/>
              </a:rPr>
              <a:t>Requirement 7</a:t>
            </a:r>
            <a:endParaRPr lang="uk-UA" b="1" dirty="0">
              <a:latin typeface="Tahoma" charset="0"/>
            </a:endParaRPr>
          </a:p>
        </p:txBody>
      </p:sp>
      <p:sp>
        <p:nvSpPr>
          <p:cNvPr id="36867" name="Rectangle 3"/>
          <p:cNvSpPr>
            <a:spLocks noGrp="1" noChangeArrowheads="1"/>
          </p:cNvSpPr>
          <p:nvPr>
            <p:ph type="body" idx="1"/>
          </p:nvPr>
        </p:nvSpPr>
        <p:spPr>
          <a:xfrm>
            <a:off x="1187450" y="1043494"/>
            <a:ext cx="6769100" cy="5265232"/>
          </a:xfrm>
        </p:spPr>
        <p:txBody>
          <a:bodyPr/>
          <a:lstStyle/>
          <a:p>
            <a:pPr marL="0" indent="0">
              <a:buNone/>
            </a:pPr>
            <a:r>
              <a:rPr lang="en-US" sz="2000" dirty="0"/>
              <a:t>Outline a comprehensive 12-week physical fitness program using the results of your fitness tests. Be sure your program incorporates the endurance, intensity, and warm-up guidelines discussed in the Personal Fitness merit badge pamphlet. Before beginning your exercises, have the program approved by your counselor and parents.</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3050" y="110043"/>
            <a:ext cx="914400" cy="933450"/>
          </a:xfrm>
          <a:prstGeom prst="rect">
            <a:avLst/>
          </a:prstGeom>
        </p:spPr>
      </p:pic>
      <p:pic>
        <p:nvPicPr>
          <p:cNvPr id="3" name="Picture 2"/>
          <p:cNvPicPr>
            <a:picLocks noChangeAspect="1"/>
          </p:cNvPicPr>
          <p:nvPr/>
        </p:nvPicPr>
        <p:blipFill>
          <a:blip r:embed="rId4"/>
          <a:stretch>
            <a:fillRect/>
          </a:stretch>
        </p:blipFill>
        <p:spPr>
          <a:xfrm>
            <a:off x="2213992" y="3501008"/>
            <a:ext cx="4716016" cy="2358008"/>
          </a:xfrm>
          <a:prstGeom prst="rect">
            <a:avLst/>
          </a:prstGeom>
        </p:spPr>
      </p:pic>
    </p:spTree>
    <p:extLst>
      <p:ext uri="{BB962C8B-B14F-4D97-AF65-F5344CB8AC3E}">
        <p14:creationId xmlns:p14="http://schemas.microsoft.com/office/powerpoint/2010/main" val="392493743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277506" name="Rectangle 2"/>
          <p:cNvSpPr>
            <a:spLocks noGrp="1" noChangeArrowheads="1"/>
          </p:cNvSpPr>
          <p:nvPr>
            <p:ph type="title"/>
          </p:nvPr>
        </p:nvSpPr>
        <p:spPr>
          <a:xfrm>
            <a:off x="1908175" y="117475"/>
            <a:ext cx="7056438" cy="719138"/>
          </a:xfrm>
        </p:spPr>
        <p:txBody>
          <a:bodyPr/>
          <a:lstStyle/>
          <a:p>
            <a:r>
              <a:rPr lang="en-US" sz="2800" b="1" dirty="0">
                <a:solidFill>
                  <a:schemeClr val="tx1"/>
                </a:solidFill>
              </a:rPr>
              <a:t>Endurance, Intensity, and Warm-up Guidelines</a:t>
            </a:r>
          </a:p>
        </p:txBody>
      </p:sp>
      <p:sp>
        <p:nvSpPr>
          <p:cNvPr id="277507" name="Rectangle 3"/>
          <p:cNvSpPr>
            <a:spLocks noGrp="1" noChangeArrowheads="1"/>
          </p:cNvSpPr>
          <p:nvPr>
            <p:ph type="body" idx="1"/>
          </p:nvPr>
        </p:nvSpPr>
        <p:spPr>
          <a:xfrm>
            <a:off x="1908175" y="908050"/>
            <a:ext cx="4248001" cy="5832475"/>
          </a:xfrm>
        </p:spPr>
        <p:txBody>
          <a:bodyPr/>
          <a:lstStyle/>
          <a:p>
            <a:r>
              <a:rPr lang="en-US" sz="2000" b="1" dirty="0">
                <a:solidFill>
                  <a:schemeClr val="tx1"/>
                </a:solidFill>
              </a:rPr>
              <a:t>Muscular Strength/Endurance</a:t>
            </a:r>
          </a:p>
          <a:p>
            <a:pPr lvl="1"/>
            <a:r>
              <a:rPr lang="en-US" sz="1600" b="0" dirty="0" smtClean="0">
                <a:solidFill>
                  <a:schemeClr val="tx1"/>
                </a:solidFill>
              </a:rPr>
              <a:t>Start by seeing how many sit-ups, push-ups, and pull-ups you can do without stopping.</a:t>
            </a:r>
          </a:p>
          <a:p>
            <a:pPr lvl="1"/>
            <a:r>
              <a:rPr lang="en-US" sz="1600" b="0" dirty="0" smtClean="0">
                <a:solidFill>
                  <a:schemeClr val="tx1"/>
                </a:solidFill>
              </a:rPr>
              <a:t>Take 1/3 to 1/2 of that number and do that many sit-ups, push-ups, and pull-ups as a set. Do three sets, resting a minute or two between each set.</a:t>
            </a:r>
          </a:p>
        </p:txBody>
      </p:sp>
      <p:pic>
        <p:nvPicPr>
          <p:cNvPr id="5" name="Picture 4"/>
          <p:cNvPicPr>
            <a:picLocks noChangeAspect="1"/>
          </p:cNvPicPr>
          <p:nvPr/>
        </p:nvPicPr>
        <p:blipFill rotWithShape="1">
          <a:blip r:embed="rId4"/>
          <a:srcRect t="12268"/>
          <a:stretch/>
        </p:blipFill>
        <p:spPr>
          <a:xfrm>
            <a:off x="6070028" y="1288476"/>
            <a:ext cx="2981800" cy="1834466"/>
          </a:xfrm>
          <a:prstGeom prst="rect">
            <a:avLst/>
          </a:prstGeom>
        </p:spPr>
      </p:pic>
      <p:sp>
        <p:nvSpPr>
          <p:cNvPr id="8" name="Rectangle 3"/>
          <p:cNvSpPr txBox="1">
            <a:spLocks noChangeArrowheads="1"/>
          </p:cNvSpPr>
          <p:nvPr/>
        </p:nvSpPr>
        <p:spPr bwMode="auto">
          <a:xfrm>
            <a:off x="1908175" y="3356993"/>
            <a:ext cx="7056438" cy="223224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har char="•"/>
              <a:defRPr sz="2800">
                <a:solidFill>
                  <a:schemeClr val="bg1"/>
                </a:solidFill>
                <a:latin typeface="+mn-lt"/>
                <a:ea typeface="+mn-ea"/>
                <a:cs typeface="+mn-cs"/>
              </a:defRPr>
            </a:lvl1pPr>
            <a:lvl2pPr marL="742950" indent="-285750" algn="l" rtl="0" fontAlgn="base">
              <a:spcBef>
                <a:spcPct val="20000"/>
              </a:spcBef>
              <a:spcAft>
                <a:spcPct val="0"/>
              </a:spcAft>
              <a:buChar char="–"/>
              <a:defRPr sz="2400" b="1">
                <a:solidFill>
                  <a:schemeClr val="bg1"/>
                </a:solidFill>
                <a:latin typeface="+mn-lt"/>
              </a:defRPr>
            </a:lvl2pPr>
            <a:lvl3pPr marL="1143000" indent="-228600" algn="l" rtl="0" fontAlgn="base">
              <a:spcBef>
                <a:spcPct val="20000"/>
              </a:spcBef>
              <a:spcAft>
                <a:spcPct val="0"/>
              </a:spcAft>
              <a:buChar char="•"/>
              <a:defRPr sz="2400">
                <a:solidFill>
                  <a:schemeClr val="bg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lvl="1"/>
            <a:r>
              <a:rPr lang="en-US" sz="1600" b="0" kern="0" dirty="0" smtClean="0">
                <a:solidFill>
                  <a:schemeClr val="tx1"/>
                </a:solidFill>
              </a:rPr>
              <a:t>Keep a progress record by testing yourself every week. </a:t>
            </a:r>
          </a:p>
          <a:p>
            <a:pPr lvl="1"/>
            <a:r>
              <a:rPr lang="en-US" sz="1600" b="0" kern="0" dirty="0" smtClean="0">
                <a:solidFill>
                  <a:schemeClr val="tx1"/>
                </a:solidFill>
              </a:rPr>
              <a:t>Use the results from the second and fourth weeks to gauge your overall progress and to decide whether your exercise sets should be increased.</a:t>
            </a:r>
          </a:p>
          <a:p>
            <a:pPr lvl="1"/>
            <a:r>
              <a:rPr lang="en-US" sz="1600" b="0" kern="0" dirty="0" smtClean="0">
                <a:solidFill>
                  <a:schemeClr val="tx1"/>
                </a:solidFill>
              </a:rPr>
              <a:t>As you get stronger, you need to do a greater number of repetitions and sets to continue to increase muscular strength.</a:t>
            </a:r>
          </a:p>
          <a:p>
            <a:pPr lvl="1"/>
            <a:r>
              <a:rPr lang="en-US" sz="1600" b="0" kern="0" dirty="0" smtClean="0">
                <a:solidFill>
                  <a:schemeClr val="tx1"/>
                </a:solidFill>
              </a:rPr>
              <a:t>Once you achieve the strength you want to have, you can maintain it by doing your exercises just two or three times a week.</a:t>
            </a:r>
          </a:p>
          <a:p>
            <a:endParaRPr lang="en-US" sz="1600" kern="0" dirty="0">
              <a:solidFill>
                <a:schemeClr val="tx1"/>
              </a:solidFill>
            </a:endParaRPr>
          </a:p>
        </p:txBody>
      </p:sp>
    </p:spTree>
    <p:extLst>
      <p:ext uri="{BB962C8B-B14F-4D97-AF65-F5344CB8AC3E}">
        <p14:creationId xmlns:p14="http://schemas.microsoft.com/office/powerpoint/2010/main" val="416561972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277506" name="Rectangle 2"/>
          <p:cNvSpPr>
            <a:spLocks noGrp="1" noChangeArrowheads="1"/>
          </p:cNvSpPr>
          <p:nvPr>
            <p:ph type="title"/>
          </p:nvPr>
        </p:nvSpPr>
        <p:spPr>
          <a:xfrm>
            <a:off x="1908175" y="117475"/>
            <a:ext cx="7056438" cy="719138"/>
          </a:xfrm>
        </p:spPr>
        <p:txBody>
          <a:bodyPr/>
          <a:lstStyle/>
          <a:p>
            <a:r>
              <a:rPr lang="en-US" sz="2800" b="1" dirty="0">
                <a:solidFill>
                  <a:schemeClr val="tx1"/>
                </a:solidFill>
              </a:rPr>
              <a:t>Endurance, Intensity, and Warm-up Guidelines</a:t>
            </a:r>
          </a:p>
        </p:txBody>
      </p:sp>
      <p:sp>
        <p:nvSpPr>
          <p:cNvPr id="277507" name="Rectangle 3"/>
          <p:cNvSpPr>
            <a:spLocks noGrp="1" noChangeArrowheads="1"/>
          </p:cNvSpPr>
          <p:nvPr>
            <p:ph type="body" idx="1"/>
          </p:nvPr>
        </p:nvSpPr>
        <p:spPr>
          <a:xfrm>
            <a:off x="1908175" y="908050"/>
            <a:ext cx="3743945" cy="3025007"/>
          </a:xfrm>
        </p:spPr>
        <p:txBody>
          <a:bodyPr/>
          <a:lstStyle/>
          <a:p>
            <a:r>
              <a:rPr lang="en-US" sz="2000" b="1" dirty="0" smtClean="0">
                <a:solidFill>
                  <a:schemeClr val="tx1"/>
                </a:solidFill>
                <a:effectLst/>
              </a:rPr>
              <a:t>Monitoring Workout Intensity</a:t>
            </a:r>
          </a:p>
          <a:p>
            <a:pPr lvl="1"/>
            <a:r>
              <a:rPr lang="en-US" sz="1600" b="0" dirty="0" smtClean="0">
                <a:solidFill>
                  <a:schemeClr val="tx1"/>
                </a:solidFill>
                <a:effectLst/>
              </a:rPr>
              <a:t>One way to monitor your workout intensity is to check your heart rate about five minutes after you start exercising.</a:t>
            </a:r>
          </a:p>
          <a:p>
            <a:pPr lvl="1"/>
            <a:r>
              <a:rPr lang="en-US" sz="1600" b="0" dirty="0" smtClean="0">
                <a:solidFill>
                  <a:schemeClr val="tx1"/>
                </a:solidFill>
              </a:rPr>
              <a:t>To </a:t>
            </a:r>
            <a:r>
              <a:rPr lang="en-US" sz="1600" b="0" dirty="0">
                <a:solidFill>
                  <a:schemeClr val="tx1"/>
                </a:solidFill>
              </a:rPr>
              <a:t>check your pulse over your carotid artery, place your index and third fingers on your neck to the side of your windpipe. </a:t>
            </a:r>
            <a:endParaRPr lang="en-US" sz="1600" b="0" dirty="0" smtClean="0">
              <a:solidFill>
                <a:schemeClr val="tx1"/>
              </a:solidFill>
            </a:endParaRPr>
          </a:p>
        </p:txBody>
      </p:sp>
      <p:sp>
        <p:nvSpPr>
          <p:cNvPr id="8" name="Rectangle 3"/>
          <p:cNvSpPr txBox="1">
            <a:spLocks noChangeArrowheads="1"/>
          </p:cNvSpPr>
          <p:nvPr/>
        </p:nvSpPr>
        <p:spPr bwMode="auto">
          <a:xfrm>
            <a:off x="1908176" y="3896882"/>
            <a:ext cx="7056437" cy="2052399"/>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har char="•"/>
              <a:defRPr sz="2800">
                <a:solidFill>
                  <a:schemeClr val="bg1"/>
                </a:solidFill>
                <a:latin typeface="+mn-lt"/>
                <a:ea typeface="+mn-ea"/>
                <a:cs typeface="+mn-cs"/>
              </a:defRPr>
            </a:lvl1pPr>
            <a:lvl2pPr marL="742950" indent="-285750" algn="l" rtl="0" fontAlgn="base">
              <a:spcBef>
                <a:spcPct val="20000"/>
              </a:spcBef>
              <a:spcAft>
                <a:spcPct val="0"/>
              </a:spcAft>
              <a:buChar char="–"/>
              <a:defRPr sz="2400" b="1">
                <a:solidFill>
                  <a:schemeClr val="bg1"/>
                </a:solidFill>
                <a:latin typeface="+mn-lt"/>
              </a:defRPr>
            </a:lvl2pPr>
            <a:lvl3pPr marL="1143000" indent="-228600" algn="l" rtl="0" fontAlgn="base">
              <a:spcBef>
                <a:spcPct val="20000"/>
              </a:spcBef>
              <a:spcAft>
                <a:spcPct val="0"/>
              </a:spcAft>
              <a:buChar char="•"/>
              <a:defRPr sz="2400">
                <a:solidFill>
                  <a:schemeClr val="bg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lvl="1"/>
            <a:r>
              <a:rPr lang="en-US" sz="1600" b="0" kern="0" dirty="0" smtClean="0">
                <a:solidFill>
                  <a:schemeClr val="tx1"/>
                </a:solidFill>
              </a:rPr>
              <a:t>When you feel your pulse, look at your watch and count the number of beats in 15 seconds.</a:t>
            </a:r>
          </a:p>
          <a:p>
            <a:pPr lvl="1"/>
            <a:r>
              <a:rPr lang="en-US" sz="1600" b="0" kern="0" dirty="0" smtClean="0">
                <a:solidFill>
                  <a:schemeClr val="tx1"/>
                </a:solidFill>
              </a:rPr>
              <a:t>Multiply the number of beats you count by four to get your heartbeat per minute.</a:t>
            </a:r>
          </a:p>
          <a:p>
            <a:pPr lvl="1"/>
            <a:r>
              <a:rPr lang="en-US" sz="1600" b="0" kern="0" dirty="0" smtClean="0">
                <a:solidFill>
                  <a:schemeClr val="tx1"/>
                </a:solidFill>
              </a:rPr>
              <a:t>Your exercising heart rate should be between 125 and 170 beats per minute</a:t>
            </a:r>
            <a:endParaRPr lang="en-US" sz="1600" b="0" kern="0" dirty="0">
              <a:solidFill>
                <a:schemeClr val="tx1"/>
              </a:solidFill>
            </a:endParaRPr>
          </a:p>
        </p:txBody>
      </p:sp>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r="13163"/>
          <a:stretch/>
        </p:blipFill>
        <p:spPr>
          <a:xfrm>
            <a:off x="5677584" y="1356840"/>
            <a:ext cx="3262631" cy="2504780"/>
          </a:xfrm>
          <a:prstGeom prst="rect">
            <a:avLst/>
          </a:prstGeom>
        </p:spPr>
      </p:pic>
    </p:spTree>
    <p:extLst>
      <p:ext uri="{BB962C8B-B14F-4D97-AF65-F5344CB8AC3E}">
        <p14:creationId xmlns:p14="http://schemas.microsoft.com/office/powerpoint/2010/main" val="35581938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277506" name="Rectangle 2"/>
          <p:cNvSpPr>
            <a:spLocks noGrp="1" noChangeArrowheads="1"/>
          </p:cNvSpPr>
          <p:nvPr>
            <p:ph type="title"/>
          </p:nvPr>
        </p:nvSpPr>
        <p:spPr>
          <a:xfrm>
            <a:off x="1908175" y="117475"/>
            <a:ext cx="7056438" cy="719138"/>
          </a:xfrm>
        </p:spPr>
        <p:txBody>
          <a:bodyPr/>
          <a:lstStyle/>
          <a:p>
            <a:r>
              <a:rPr lang="en-US" sz="2800" b="1" dirty="0">
                <a:solidFill>
                  <a:schemeClr val="tx1"/>
                </a:solidFill>
              </a:rPr>
              <a:t>Endurance, Intensity, and Warm-up Guidelines</a:t>
            </a:r>
          </a:p>
        </p:txBody>
      </p:sp>
      <p:sp>
        <p:nvSpPr>
          <p:cNvPr id="277507" name="Rectangle 3"/>
          <p:cNvSpPr>
            <a:spLocks noGrp="1" noChangeArrowheads="1"/>
          </p:cNvSpPr>
          <p:nvPr>
            <p:ph type="body" idx="1"/>
          </p:nvPr>
        </p:nvSpPr>
        <p:spPr>
          <a:xfrm>
            <a:off x="1908175" y="908051"/>
            <a:ext cx="3743945" cy="5041230"/>
          </a:xfrm>
        </p:spPr>
        <p:txBody>
          <a:bodyPr/>
          <a:lstStyle/>
          <a:p>
            <a:r>
              <a:rPr lang="en-US" sz="2000" b="1" dirty="0">
                <a:solidFill>
                  <a:schemeClr val="tx1"/>
                </a:solidFill>
              </a:rPr>
              <a:t>Warm-up Guidelines</a:t>
            </a:r>
            <a:r>
              <a:rPr lang="en-US" sz="2000" dirty="0">
                <a:solidFill>
                  <a:schemeClr val="tx1"/>
                </a:solidFill>
              </a:rPr>
              <a:t>: </a:t>
            </a:r>
            <a:endParaRPr lang="en-US" sz="2000" dirty="0" smtClean="0">
              <a:solidFill>
                <a:schemeClr val="tx1"/>
              </a:solidFill>
            </a:endParaRPr>
          </a:p>
          <a:p>
            <a:pPr lvl="1"/>
            <a:r>
              <a:rPr lang="en-US" sz="1600" b="0" dirty="0" smtClean="0">
                <a:solidFill>
                  <a:schemeClr val="tx1"/>
                </a:solidFill>
              </a:rPr>
              <a:t>BSA </a:t>
            </a:r>
            <a:r>
              <a:rPr lang="en-US" sz="1600" b="0" dirty="0">
                <a:solidFill>
                  <a:schemeClr val="tx1"/>
                </a:solidFill>
              </a:rPr>
              <a:t>recommends that you warm up before every workout with several minutes of low-intensity movement. </a:t>
            </a:r>
            <a:endParaRPr lang="en-US" sz="1600" b="0" dirty="0" smtClean="0">
              <a:solidFill>
                <a:schemeClr val="tx1"/>
              </a:solidFill>
            </a:endParaRPr>
          </a:p>
          <a:p>
            <a:pPr lvl="1"/>
            <a:r>
              <a:rPr lang="en-US" sz="1600" b="0" dirty="0" smtClean="0">
                <a:solidFill>
                  <a:schemeClr val="tx1"/>
                </a:solidFill>
              </a:rPr>
              <a:t>Either </a:t>
            </a:r>
            <a:r>
              <a:rPr lang="en-US" sz="1600" b="0" dirty="0">
                <a:solidFill>
                  <a:schemeClr val="tx1"/>
                </a:solidFill>
              </a:rPr>
              <a:t>jogging or jumping </a:t>
            </a:r>
            <a:r>
              <a:rPr lang="en-US" sz="1600" b="0" dirty="0" smtClean="0">
                <a:solidFill>
                  <a:schemeClr val="tx1"/>
                </a:solidFill>
              </a:rPr>
              <a:t>rope are great ways to </a:t>
            </a:r>
            <a:r>
              <a:rPr lang="en-US" sz="1600" b="0" dirty="0">
                <a:solidFill>
                  <a:schemeClr val="tx1"/>
                </a:solidFill>
              </a:rPr>
              <a:t>get your blood flowing, but you can also swim or walk briskly if you’d prefer.</a:t>
            </a:r>
          </a:p>
          <a:p>
            <a:pPr lvl="1"/>
            <a:r>
              <a:rPr lang="en-US" sz="1600" b="0" dirty="0">
                <a:solidFill>
                  <a:schemeClr val="tx1"/>
                </a:solidFill>
              </a:rPr>
              <a:t>Following the low-intensity warm-up, you should briefly stretch and loosen your muscles. </a:t>
            </a:r>
          </a:p>
          <a:p>
            <a:endParaRPr lang="en-US" sz="1600" dirty="0">
              <a:solidFill>
                <a:schemeClr val="tx1"/>
              </a:solidFill>
              <a:effectLst/>
            </a:endParaRPr>
          </a:p>
        </p:txBody>
      </p:sp>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l="19945" r="31505"/>
          <a:stretch/>
        </p:blipFill>
        <p:spPr>
          <a:xfrm>
            <a:off x="5796136" y="908051"/>
            <a:ext cx="3024337" cy="3505200"/>
          </a:xfrm>
          <a:prstGeom prst="rect">
            <a:avLst/>
          </a:prstGeom>
        </p:spPr>
      </p:pic>
    </p:spTree>
    <p:extLst>
      <p:ext uri="{BB962C8B-B14F-4D97-AF65-F5344CB8AC3E}">
        <p14:creationId xmlns:p14="http://schemas.microsoft.com/office/powerpoint/2010/main" val="3852793551"/>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bg>
      <p:bgPr>
        <a:blipFill dpi="0" rotWithShape="0">
          <a:blip r:embed="rId4">
            <a:lum/>
          </a:blip>
          <a:srcRect/>
          <a:stretch>
            <a:fillRect/>
          </a:stretch>
        </a:blipFill>
        <a:effectLst/>
      </p:bgPr>
    </p:bg>
    <p:spTree>
      <p:nvGrpSpPr>
        <p:cNvPr id="1" name=""/>
        <p:cNvGrpSpPr/>
        <p:nvPr/>
      </p:nvGrpSpPr>
      <p:grpSpPr>
        <a:xfrm>
          <a:off x="0" y="0"/>
          <a:ext cx="0" cy="0"/>
          <a:chOff x="0" y="0"/>
          <a:chExt cx="0" cy="0"/>
        </a:xfrm>
      </p:grpSpPr>
      <p:sp>
        <p:nvSpPr>
          <p:cNvPr id="277506" name="Rectangle 2"/>
          <p:cNvSpPr>
            <a:spLocks noGrp="1" noChangeArrowheads="1"/>
          </p:cNvSpPr>
          <p:nvPr>
            <p:ph type="title"/>
          </p:nvPr>
        </p:nvSpPr>
        <p:spPr>
          <a:xfrm>
            <a:off x="1908175" y="117475"/>
            <a:ext cx="7056438" cy="719138"/>
          </a:xfrm>
        </p:spPr>
        <p:txBody>
          <a:bodyPr/>
          <a:lstStyle/>
          <a:p>
            <a:r>
              <a:rPr lang="en-US" b="1" dirty="0">
                <a:solidFill>
                  <a:schemeClr val="tx1"/>
                </a:solidFill>
              </a:rPr>
              <a:t>12 Week Physical Fitness Program</a:t>
            </a:r>
          </a:p>
        </p:txBody>
      </p:sp>
      <p:sp>
        <p:nvSpPr>
          <p:cNvPr id="277507" name="Rectangle 3"/>
          <p:cNvSpPr>
            <a:spLocks noGrp="1" noChangeArrowheads="1"/>
          </p:cNvSpPr>
          <p:nvPr>
            <p:ph type="body" idx="1"/>
          </p:nvPr>
        </p:nvSpPr>
        <p:spPr>
          <a:xfrm>
            <a:off x="1908175" y="908050"/>
            <a:ext cx="7056438" cy="5832475"/>
          </a:xfrm>
        </p:spPr>
        <p:txBody>
          <a:bodyPr/>
          <a:lstStyle/>
          <a:p>
            <a:r>
              <a:rPr lang="en-US" sz="1600" dirty="0">
                <a:solidFill>
                  <a:schemeClr val="tx1"/>
                </a:solidFill>
              </a:rPr>
              <a:t>Creating Your Own Personal Fitness Program</a:t>
            </a:r>
          </a:p>
          <a:p>
            <a:r>
              <a:rPr lang="en-US" sz="1600" dirty="0">
                <a:solidFill>
                  <a:schemeClr val="tx1"/>
                </a:solidFill>
              </a:rPr>
              <a:t>Watch this short (4:37) video to learn the foundations of creating your own workout plan:</a:t>
            </a:r>
          </a:p>
          <a:p>
            <a:endParaRPr lang="en-US" sz="1600" dirty="0">
              <a:solidFill>
                <a:schemeClr val="tx1"/>
              </a:solidFill>
              <a:effectLst/>
            </a:endParaRPr>
          </a:p>
        </p:txBody>
      </p:sp>
      <p:pic>
        <p:nvPicPr>
          <p:cNvPr id="4" name="aY-jST9htEM"/>
          <p:cNvPicPr>
            <a:picLocks noRot="1" noChangeAspect="1"/>
          </p:cNvPicPr>
          <p:nvPr>
            <a:videoFile r:link="rId1"/>
          </p:nvPr>
        </p:nvPicPr>
        <p:blipFill>
          <a:blip r:embed="rId5"/>
          <a:stretch>
            <a:fillRect/>
          </a:stretch>
        </p:blipFill>
        <p:spPr bwMode="auto">
          <a:xfrm>
            <a:off x="2033631" y="1916832"/>
            <a:ext cx="6858849" cy="3858103"/>
          </a:xfrm>
          <a:prstGeom prst="rect">
            <a:avLst/>
          </a:prstGeom>
          <a:noFill/>
          <a:ln w="9525">
            <a:noFill/>
            <a:miter lim="800000"/>
            <a:headEnd/>
            <a:tailEnd/>
          </a:ln>
          <a:effectLst/>
        </p:spPr>
      </p:pic>
      <p:sp>
        <p:nvSpPr>
          <p:cNvPr id="2" name="TextBox 1"/>
          <p:cNvSpPr txBox="1"/>
          <p:nvPr/>
        </p:nvSpPr>
        <p:spPr>
          <a:xfrm>
            <a:off x="2033631" y="5877272"/>
            <a:ext cx="6858849" cy="369332"/>
          </a:xfrm>
          <a:prstGeom prst="rect">
            <a:avLst/>
          </a:prstGeom>
          <a:noFill/>
        </p:spPr>
        <p:txBody>
          <a:bodyPr wrap="square" rtlCol="0">
            <a:spAutoFit/>
          </a:bodyPr>
          <a:lstStyle/>
          <a:p>
            <a:pPr algn="ctr"/>
            <a:r>
              <a:rPr lang="en-US" dirty="0">
                <a:hlinkClick r:id="rId6"/>
              </a:rPr>
              <a:t>https://youtu.be/aY-jST9htEM</a:t>
            </a:r>
            <a:endParaRPr lang="en-US" dirty="0"/>
          </a:p>
        </p:txBody>
      </p:sp>
    </p:spTree>
    <p:extLst>
      <p:ext uri="{BB962C8B-B14F-4D97-AF65-F5344CB8AC3E}">
        <p14:creationId xmlns:p14="http://schemas.microsoft.com/office/powerpoint/2010/main" val="1546277248"/>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7020272" y="836712"/>
            <a:ext cx="2016224" cy="1754326"/>
          </a:xfrm>
          <a:prstGeom prst="rect">
            <a:avLst/>
          </a:prstGeom>
          <a:noFill/>
        </p:spPr>
        <p:txBody>
          <a:bodyPr wrap="square" rtlCol="0">
            <a:spAutoFit/>
          </a:bodyPr>
          <a:lstStyle/>
          <a:p>
            <a:r>
              <a:rPr lang="en-US" dirty="0"/>
              <a:t>Download the </a:t>
            </a:r>
            <a:r>
              <a:rPr lang="en-US" b="1" dirty="0"/>
              <a:t>Sample Personal Fitness Plan</a:t>
            </a:r>
            <a:r>
              <a:rPr lang="en-US" dirty="0"/>
              <a:t> that accompanies this presentation.</a:t>
            </a:r>
          </a:p>
        </p:txBody>
      </p:sp>
      <p:pic>
        <p:nvPicPr>
          <p:cNvPr id="5" name="Picture 4"/>
          <p:cNvPicPr>
            <a:picLocks noChangeAspect="1"/>
          </p:cNvPicPr>
          <p:nvPr/>
        </p:nvPicPr>
        <p:blipFill rotWithShape="1">
          <a:blip r:embed="rId3"/>
          <a:srcRect l="3938" r="2848"/>
          <a:stretch/>
        </p:blipFill>
        <p:spPr>
          <a:xfrm>
            <a:off x="1907704" y="0"/>
            <a:ext cx="5112568" cy="6858000"/>
          </a:xfrm>
          <a:prstGeom prst="rect">
            <a:avLst/>
          </a:prstGeom>
        </p:spPr>
      </p:pic>
    </p:spTree>
    <p:extLst>
      <p:ext uri="{BB962C8B-B14F-4D97-AF65-F5344CB8AC3E}">
        <p14:creationId xmlns:p14="http://schemas.microsoft.com/office/powerpoint/2010/main" val="3508712090"/>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1258888" y="115888"/>
            <a:ext cx="7200900" cy="649287"/>
          </a:xfrm>
        </p:spPr>
        <p:txBody>
          <a:bodyPr/>
          <a:lstStyle/>
          <a:p>
            <a:r>
              <a:rPr lang="en-US" b="1" dirty="0">
                <a:latin typeface="Tahoma" charset="0"/>
              </a:rPr>
              <a:t>Requirement 8</a:t>
            </a:r>
            <a:endParaRPr lang="uk-UA" b="1" dirty="0">
              <a:latin typeface="Tahoma" charset="0"/>
            </a:endParaRPr>
          </a:p>
        </p:txBody>
      </p:sp>
      <p:sp>
        <p:nvSpPr>
          <p:cNvPr id="36867" name="Rectangle 3"/>
          <p:cNvSpPr>
            <a:spLocks noGrp="1" noChangeArrowheads="1"/>
          </p:cNvSpPr>
          <p:nvPr>
            <p:ph type="body" idx="1"/>
          </p:nvPr>
        </p:nvSpPr>
        <p:spPr>
          <a:xfrm>
            <a:off x="1187450" y="1043494"/>
            <a:ext cx="6769100" cy="5265232"/>
          </a:xfrm>
        </p:spPr>
        <p:txBody>
          <a:bodyPr/>
          <a:lstStyle/>
          <a:p>
            <a:pPr marL="0" indent="0">
              <a:buNone/>
            </a:pPr>
            <a:r>
              <a:rPr lang="en-US" sz="2000" dirty="0"/>
              <a:t>Complete the physical fitness program you outlined in requirement 7. Keep a log of your fitness program activity (how long you exercised; how far you ran, swam, or biked; how many exercise repetitions you completed; your exercise heart rate; etc.). Keep a log of your weekly healthy eating goals. Repeat the aerobic fitness, muscular strength, and flexibility tests every four weeks and record your results. After the 12th week, repeat all of the required activities in each of the three test categories, record your results, and show improvement in each one. Discuss how well you met your healthy eating goals over these 12 weeks. Discuss the meaning and benefit of your experience, and describe your long-term plans regarding your personal fitness.</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3050" y="110043"/>
            <a:ext cx="914400" cy="933450"/>
          </a:xfrm>
          <a:prstGeom prst="rect">
            <a:avLst/>
          </a:prstGeom>
        </p:spPr>
      </p:pic>
    </p:spTree>
    <p:extLst>
      <p:ext uri="{BB962C8B-B14F-4D97-AF65-F5344CB8AC3E}">
        <p14:creationId xmlns:p14="http://schemas.microsoft.com/office/powerpoint/2010/main" val="146943808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4"/>
          <a:srcRect r="474" b="3800"/>
          <a:stretch/>
        </p:blipFill>
        <p:spPr>
          <a:xfrm>
            <a:off x="0" y="0"/>
            <a:ext cx="9180512" cy="6858000"/>
          </a:xfrm>
          <a:prstGeom prst="rect">
            <a:avLst/>
          </a:prstGeom>
        </p:spPr>
      </p:pic>
      <p:sp>
        <p:nvSpPr>
          <p:cNvPr id="2" name="TextBox 1"/>
          <p:cNvSpPr txBox="1"/>
          <p:nvPr/>
        </p:nvSpPr>
        <p:spPr>
          <a:xfrm>
            <a:off x="683568" y="5949280"/>
            <a:ext cx="7920880" cy="646331"/>
          </a:xfrm>
          <a:prstGeom prst="rect">
            <a:avLst/>
          </a:prstGeom>
          <a:noFill/>
        </p:spPr>
        <p:txBody>
          <a:bodyPr wrap="square" rtlCol="0">
            <a:spAutoFit/>
          </a:bodyPr>
          <a:lstStyle/>
          <a:p>
            <a:r>
              <a:rPr lang="en-US" dirty="0"/>
              <a:t>Download the </a:t>
            </a:r>
            <a:r>
              <a:rPr lang="en-US" b="1" dirty="0"/>
              <a:t>Fitness Measurements Log </a:t>
            </a:r>
            <a:r>
              <a:rPr lang="en-US" dirty="0"/>
              <a:t>that accompanies this presentation.</a:t>
            </a:r>
          </a:p>
        </p:txBody>
      </p:sp>
    </p:spTree>
    <p:extLst>
      <p:ext uri="{BB962C8B-B14F-4D97-AF65-F5344CB8AC3E}">
        <p14:creationId xmlns:p14="http://schemas.microsoft.com/office/powerpoint/2010/main" val="34787676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1258888" y="115888"/>
            <a:ext cx="7200900" cy="649287"/>
          </a:xfrm>
        </p:spPr>
        <p:txBody>
          <a:bodyPr/>
          <a:lstStyle/>
          <a:p>
            <a:r>
              <a:rPr lang="en-US" b="1" dirty="0">
                <a:latin typeface="Tahoma" charset="0"/>
              </a:rPr>
              <a:t>Requirement 1</a:t>
            </a:r>
            <a:endParaRPr lang="uk-UA" b="1" dirty="0">
              <a:latin typeface="Tahoma" charset="0"/>
            </a:endParaRPr>
          </a:p>
        </p:txBody>
      </p:sp>
      <p:sp>
        <p:nvSpPr>
          <p:cNvPr id="36867" name="Rectangle 3"/>
          <p:cNvSpPr>
            <a:spLocks noGrp="1" noChangeArrowheads="1"/>
          </p:cNvSpPr>
          <p:nvPr>
            <p:ph type="body" idx="1"/>
          </p:nvPr>
        </p:nvSpPr>
        <p:spPr>
          <a:xfrm>
            <a:off x="1187450" y="1043494"/>
            <a:ext cx="6769100" cy="5265232"/>
          </a:xfrm>
        </p:spPr>
        <p:txBody>
          <a:bodyPr/>
          <a:lstStyle/>
          <a:p>
            <a:pPr marL="0" indent="0">
              <a:buNone/>
            </a:pPr>
            <a:r>
              <a:rPr lang="en-US" sz="2000" dirty="0"/>
              <a:t>Do the following: </a:t>
            </a:r>
          </a:p>
          <a:p>
            <a:pPr lvl="1">
              <a:buFont typeface="+mj-lt"/>
              <a:buAutoNum type="alphaLcPeriod"/>
            </a:pPr>
            <a:r>
              <a:rPr lang="en-US" sz="1600" b="0" dirty="0"/>
              <a:t>Before completing requirements 2 through 9, have your health-care practitioner give you a physical examination, using the Scout medical examination form. Explain the following: </a:t>
            </a:r>
          </a:p>
          <a:p>
            <a:pPr lvl="2">
              <a:buFont typeface="+mj-lt"/>
              <a:buAutoNum type="arabicPeriod"/>
            </a:pPr>
            <a:r>
              <a:rPr lang="en-US" sz="1600" dirty="0"/>
              <a:t>Why physical exams are important</a:t>
            </a:r>
          </a:p>
          <a:p>
            <a:pPr lvl="2">
              <a:buFont typeface="+mj-lt"/>
              <a:buAutoNum type="arabicPeriod"/>
            </a:pPr>
            <a:r>
              <a:rPr lang="en-US" sz="1600" dirty="0"/>
              <a:t>Why preventive habits (such as exercising regularly) are important in maintaining good health, and how the use of tobacco products, alcohol, and other harmful substances can negatively affect our personal fitness</a:t>
            </a:r>
          </a:p>
          <a:p>
            <a:pPr lvl="2">
              <a:buFont typeface="+mj-lt"/>
              <a:buAutoNum type="arabicPeriod"/>
            </a:pPr>
            <a:r>
              <a:rPr lang="en-US" sz="1600" dirty="0"/>
              <a:t>Diseases that can be prevented and how</a:t>
            </a:r>
          </a:p>
          <a:p>
            <a:pPr lvl="2">
              <a:buFont typeface="+mj-lt"/>
              <a:buAutoNum type="arabicPeriod"/>
            </a:pPr>
            <a:r>
              <a:rPr lang="en-US" sz="1600" dirty="0"/>
              <a:t>The seven warning signs of cancer</a:t>
            </a:r>
          </a:p>
          <a:p>
            <a:pPr lvl="2">
              <a:buFont typeface="+mj-lt"/>
              <a:buAutoNum type="arabicPeriod"/>
            </a:pPr>
            <a:r>
              <a:rPr lang="en-US" sz="1600" dirty="0"/>
              <a:t>The youth risk factors that affect cardiovascular health in adulthood.</a:t>
            </a:r>
          </a:p>
          <a:p>
            <a:pPr lvl="1">
              <a:buFont typeface="+mj-lt"/>
              <a:buAutoNum type="alphaLcPeriod"/>
            </a:pPr>
            <a:r>
              <a:rPr lang="en-US" sz="1600" b="0" dirty="0"/>
              <a:t>Have a dental examination . Get a statement saying that your teeth have been checked and cared for. Tell how to care for your teeth.</a:t>
            </a: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3050" y="110043"/>
            <a:ext cx="914400" cy="933450"/>
          </a:xfrm>
          <a:prstGeom prst="rect">
            <a:avLst/>
          </a:prstGeom>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1907704" y="188640"/>
            <a:ext cx="4629550" cy="6552729"/>
          </a:xfrm>
          <a:prstGeom prst="rect">
            <a:avLst/>
          </a:prstGeom>
        </p:spPr>
      </p:pic>
      <p:sp>
        <p:nvSpPr>
          <p:cNvPr id="5" name="TextBox 4"/>
          <p:cNvSpPr txBox="1"/>
          <p:nvPr/>
        </p:nvSpPr>
        <p:spPr>
          <a:xfrm>
            <a:off x="6804248" y="836712"/>
            <a:ext cx="2088232" cy="1754326"/>
          </a:xfrm>
          <a:prstGeom prst="rect">
            <a:avLst/>
          </a:prstGeom>
          <a:noFill/>
        </p:spPr>
        <p:txBody>
          <a:bodyPr wrap="square" rtlCol="0">
            <a:spAutoFit/>
          </a:bodyPr>
          <a:lstStyle/>
          <a:p>
            <a:r>
              <a:rPr lang="en-US" dirty="0"/>
              <a:t>Download the </a:t>
            </a:r>
            <a:r>
              <a:rPr lang="en-US" b="1" dirty="0"/>
              <a:t>12 Week Physical Fitness Program Log</a:t>
            </a:r>
            <a:r>
              <a:rPr lang="en-US" dirty="0"/>
              <a:t> that accompanies this presentation.</a:t>
            </a:r>
          </a:p>
        </p:txBody>
      </p:sp>
    </p:spTree>
    <p:extLst>
      <p:ext uri="{BB962C8B-B14F-4D97-AF65-F5344CB8AC3E}">
        <p14:creationId xmlns:p14="http://schemas.microsoft.com/office/powerpoint/2010/main" val="401102303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277506" name="Rectangle 2"/>
          <p:cNvSpPr>
            <a:spLocks noGrp="1" noChangeArrowheads="1"/>
          </p:cNvSpPr>
          <p:nvPr>
            <p:ph type="title"/>
          </p:nvPr>
        </p:nvSpPr>
        <p:spPr>
          <a:xfrm>
            <a:off x="1908175" y="117475"/>
            <a:ext cx="7056438" cy="719138"/>
          </a:xfrm>
        </p:spPr>
        <p:txBody>
          <a:bodyPr/>
          <a:lstStyle/>
          <a:p>
            <a:r>
              <a:rPr lang="en-US" b="1" dirty="0">
                <a:solidFill>
                  <a:schemeClr val="tx1"/>
                </a:solidFill>
              </a:rPr>
              <a:t>12 Week Physical Fitness Program</a:t>
            </a:r>
          </a:p>
        </p:txBody>
      </p:sp>
      <p:sp>
        <p:nvSpPr>
          <p:cNvPr id="277507" name="Rectangle 3"/>
          <p:cNvSpPr>
            <a:spLocks noGrp="1" noChangeArrowheads="1"/>
          </p:cNvSpPr>
          <p:nvPr>
            <p:ph type="body" idx="1"/>
          </p:nvPr>
        </p:nvSpPr>
        <p:spPr>
          <a:xfrm>
            <a:off x="1908175" y="908050"/>
            <a:ext cx="7056438" cy="5832475"/>
          </a:xfrm>
        </p:spPr>
        <p:txBody>
          <a:bodyPr/>
          <a:lstStyle/>
          <a:p>
            <a:r>
              <a:rPr lang="en-US" sz="1600" dirty="0">
                <a:solidFill>
                  <a:schemeClr val="tx1"/>
                </a:solidFill>
              </a:rPr>
              <a:t>After 12 weeks, evaluate your progress against your initial fitness </a:t>
            </a:r>
            <a:r>
              <a:rPr lang="en-US" sz="1600" dirty="0" smtClean="0">
                <a:solidFill>
                  <a:schemeClr val="tx1"/>
                </a:solidFill>
              </a:rPr>
              <a:t>test.</a:t>
            </a:r>
          </a:p>
          <a:p>
            <a:pPr lvl="1"/>
            <a:r>
              <a:rPr lang="en-US" sz="1400" b="0" dirty="0">
                <a:solidFill>
                  <a:schemeClr val="tx1"/>
                </a:solidFill>
              </a:rPr>
              <a:t>Find your percentile level on the various </a:t>
            </a:r>
            <a:r>
              <a:rPr lang="en-US" sz="1400" b="0" dirty="0" smtClean="0">
                <a:solidFill>
                  <a:schemeClr val="tx1"/>
                </a:solidFill>
              </a:rPr>
              <a:t>measurements (next four slides). </a:t>
            </a:r>
          </a:p>
          <a:p>
            <a:pPr lvl="1"/>
            <a:r>
              <a:rPr lang="en-US" sz="1400" b="0" dirty="0" smtClean="0">
                <a:solidFill>
                  <a:schemeClr val="tx1"/>
                </a:solidFill>
              </a:rPr>
              <a:t>How </a:t>
            </a:r>
            <a:r>
              <a:rPr lang="en-US" sz="1400" b="0" dirty="0">
                <a:solidFill>
                  <a:schemeClr val="tx1"/>
                </a:solidFill>
              </a:rPr>
              <a:t>do you compare on both your beginning and final scores? </a:t>
            </a:r>
            <a:endParaRPr lang="en-US" sz="1400" b="0" dirty="0" smtClean="0">
              <a:solidFill>
                <a:schemeClr val="tx1"/>
              </a:solidFill>
            </a:endParaRPr>
          </a:p>
          <a:p>
            <a:pPr lvl="1"/>
            <a:r>
              <a:rPr lang="en-US" sz="1400" b="0" dirty="0" smtClean="0">
                <a:solidFill>
                  <a:schemeClr val="tx1"/>
                </a:solidFill>
              </a:rPr>
              <a:t>How </a:t>
            </a:r>
            <a:r>
              <a:rPr lang="en-US" sz="1400" b="0" dirty="0">
                <a:solidFill>
                  <a:schemeClr val="tx1"/>
                </a:solidFill>
              </a:rPr>
              <a:t>far up the scale did you progress after only three months of regular exercise?</a:t>
            </a:r>
          </a:p>
          <a:p>
            <a:r>
              <a:rPr lang="en-US" sz="1600" b="0" dirty="0" smtClean="0">
                <a:solidFill>
                  <a:schemeClr val="tx1"/>
                </a:solidFill>
              </a:rPr>
              <a:t>Reflect </a:t>
            </a:r>
            <a:r>
              <a:rPr lang="en-US" sz="1600" b="0" dirty="0">
                <a:solidFill>
                  <a:schemeClr val="tx1"/>
                </a:solidFill>
              </a:rPr>
              <a:t>on how well you met your eating goals, where you struggled, and where you succeeded.</a:t>
            </a:r>
          </a:p>
          <a:p>
            <a:r>
              <a:rPr lang="en-US" sz="1600" dirty="0" smtClean="0">
                <a:solidFill>
                  <a:schemeClr val="tx1"/>
                </a:solidFill>
              </a:rPr>
              <a:t>Discuss </a:t>
            </a:r>
            <a:r>
              <a:rPr lang="en-US" sz="1600" dirty="0">
                <a:solidFill>
                  <a:schemeClr val="tx1"/>
                </a:solidFill>
              </a:rPr>
              <a:t>the benefits you experienced, such as improved fitness levels, better mood, increased energy, and perhaps even weight loss. </a:t>
            </a:r>
            <a:endParaRPr lang="en-US" sz="1600" dirty="0" smtClean="0">
              <a:solidFill>
                <a:schemeClr val="tx1"/>
              </a:solidFill>
            </a:endParaRPr>
          </a:p>
          <a:p>
            <a:r>
              <a:rPr lang="en-US" sz="1600" dirty="0" smtClean="0">
                <a:solidFill>
                  <a:schemeClr val="tx1"/>
                </a:solidFill>
              </a:rPr>
              <a:t>Reflect </a:t>
            </a:r>
            <a:r>
              <a:rPr lang="en-US" sz="1600" dirty="0">
                <a:solidFill>
                  <a:schemeClr val="tx1"/>
                </a:solidFill>
              </a:rPr>
              <a:t>on the meaning of these changes for you, such as improved self-esteem, discipline, commitment, or perseverance</a:t>
            </a:r>
            <a:r>
              <a:rPr lang="en-US" sz="1600" dirty="0" smtClean="0">
                <a:solidFill>
                  <a:schemeClr val="tx1"/>
                </a:solidFill>
              </a:rPr>
              <a:t>.</a:t>
            </a:r>
          </a:p>
          <a:p>
            <a:r>
              <a:rPr lang="en-US" sz="1600" dirty="0" smtClean="0">
                <a:solidFill>
                  <a:schemeClr val="tx1"/>
                </a:solidFill>
              </a:rPr>
              <a:t>Based on your experience, what would you do differently in designing another fitness program for yourself?</a:t>
            </a:r>
            <a:endParaRPr lang="en-US" sz="1600" dirty="0">
              <a:solidFill>
                <a:schemeClr val="tx1"/>
              </a:solidFill>
            </a:endParaRPr>
          </a:p>
          <a:p>
            <a:r>
              <a:rPr lang="en-US" sz="1600" dirty="0">
                <a:solidFill>
                  <a:schemeClr val="tx1"/>
                </a:solidFill>
              </a:rPr>
              <a:t>Regarding your long-term plans, </a:t>
            </a:r>
            <a:r>
              <a:rPr lang="en-US" sz="1600" dirty="0" smtClean="0">
                <a:solidFill>
                  <a:schemeClr val="tx1"/>
                </a:solidFill>
              </a:rPr>
              <a:t>how can you </a:t>
            </a:r>
            <a:r>
              <a:rPr lang="en-US" sz="1600" dirty="0">
                <a:solidFill>
                  <a:schemeClr val="tx1"/>
                </a:solidFill>
              </a:rPr>
              <a:t>incorporate what you’ve learned into your daily </a:t>
            </a:r>
            <a:r>
              <a:rPr lang="en-US" sz="1600" dirty="0" smtClean="0">
                <a:solidFill>
                  <a:schemeClr val="tx1"/>
                </a:solidFill>
              </a:rPr>
              <a:t>routine? </a:t>
            </a:r>
          </a:p>
          <a:p>
            <a:r>
              <a:rPr lang="en-US" sz="1600" dirty="0" smtClean="0">
                <a:solidFill>
                  <a:schemeClr val="tx1"/>
                </a:solidFill>
              </a:rPr>
              <a:t>What new </a:t>
            </a:r>
            <a:r>
              <a:rPr lang="en-US" sz="1600" dirty="0">
                <a:solidFill>
                  <a:schemeClr val="tx1"/>
                </a:solidFill>
              </a:rPr>
              <a:t>goals </a:t>
            </a:r>
            <a:r>
              <a:rPr lang="en-US" sz="1600" dirty="0" smtClean="0">
                <a:solidFill>
                  <a:schemeClr val="tx1"/>
                </a:solidFill>
              </a:rPr>
              <a:t>could you set to </a:t>
            </a:r>
            <a:r>
              <a:rPr lang="en-US" sz="1600" dirty="0">
                <a:solidFill>
                  <a:schemeClr val="tx1"/>
                </a:solidFill>
              </a:rPr>
              <a:t>continue challenging yourself and improving your </a:t>
            </a:r>
            <a:r>
              <a:rPr lang="en-US" sz="1600" dirty="0" smtClean="0">
                <a:solidFill>
                  <a:schemeClr val="tx1"/>
                </a:solidFill>
              </a:rPr>
              <a:t>fitness?</a:t>
            </a:r>
            <a:endParaRPr lang="en-US" sz="1600" dirty="0">
              <a:solidFill>
                <a:schemeClr val="tx1"/>
              </a:solidFill>
            </a:endParaRPr>
          </a:p>
          <a:p>
            <a:pPr marL="0" indent="0">
              <a:buNone/>
            </a:pPr>
            <a:endParaRPr lang="en-US" sz="1600" b="0" dirty="0">
              <a:solidFill>
                <a:schemeClr val="tx1"/>
              </a:solidFill>
            </a:endParaRPr>
          </a:p>
        </p:txBody>
      </p:sp>
    </p:spTree>
    <p:extLst>
      <p:ext uri="{BB962C8B-B14F-4D97-AF65-F5344CB8AC3E}">
        <p14:creationId xmlns:p14="http://schemas.microsoft.com/office/powerpoint/2010/main" val="378616645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277506" name="Rectangle 2"/>
          <p:cNvSpPr>
            <a:spLocks noGrp="1" noChangeArrowheads="1"/>
          </p:cNvSpPr>
          <p:nvPr>
            <p:ph type="title"/>
          </p:nvPr>
        </p:nvSpPr>
        <p:spPr>
          <a:xfrm>
            <a:off x="1835696" y="188913"/>
            <a:ext cx="6552654" cy="508000"/>
          </a:xfrm>
        </p:spPr>
        <p:txBody>
          <a:bodyPr/>
          <a:lstStyle/>
          <a:p>
            <a:r>
              <a:rPr lang="en-US" sz="2800" b="1" dirty="0" smtClean="0">
                <a:solidFill>
                  <a:schemeClr val="tx1"/>
                </a:solidFill>
              </a:rPr>
              <a:t>Physical Fitness Percentile Norms</a:t>
            </a:r>
            <a:endParaRPr lang="en-US" sz="2800" b="1" dirty="0">
              <a:solidFill>
                <a:schemeClr val="tx1"/>
              </a:solidFill>
            </a:endParaRPr>
          </a:p>
        </p:txBody>
      </p:sp>
      <p:pic>
        <p:nvPicPr>
          <p:cNvPr id="5" name="Content Placeholder 4" descr="https://ajrotc-chs.weebly.com/uploads/1/0/9/9/109922285/cadet_challenge_scoring.010.jpeg"/>
          <p:cNvPicPr>
            <a:picLocks noGrp="1" noChangeAspect="1"/>
          </p:cNvPicPr>
          <p:nvPr>
            <p:ph idx="1"/>
          </p:nvPr>
        </p:nvPicPr>
        <p:blipFill rotWithShape="1">
          <a:blip r:embed="rId4">
            <a:extLst>
              <a:ext uri="{28A0092B-C50C-407E-A947-70E740481C1C}">
                <a14:useLocalDpi xmlns:a14="http://schemas.microsoft.com/office/drawing/2010/main" val="0"/>
              </a:ext>
            </a:extLst>
          </a:blip>
          <a:srcRect t="4039" b="4019"/>
          <a:stretch/>
        </p:blipFill>
        <p:spPr bwMode="auto">
          <a:xfrm>
            <a:off x="2987824" y="696913"/>
            <a:ext cx="5040560" cy="5997396"/>
          </a:xfrm>
          <a:prstGeom prst="rect">
            <a:avLst/>
          </a:prstGeom>
          <a:noFill/>
          <a:ln>
            <a:noFill/>
          </a:ln>
        </p:spPr>
      </p:pic>
    </p:spTree>
    <p:extLst>
      <p:ext uri="{BB962C8B-B14F-4D97-AF65-F5344CB8AC3E}">
        <p14:creationId xmlns:p14="http://schemas.microsoft.com/office/powerpoint/2010/main" val="136942631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277506" name="Rectangle 2"/>
          <p:cNvSpPr>
            <a:spLocks noGrp="1" noChangeArrowheads="1"/>
          </p:cNvSpPr>
          <p:nvPr>
            <p:ph type="title"/>
          </p:nvPr>
        </p:nvSpPr>
        <p:spPr>
          <a:xfrm>
            <a:off x="1835696" y="188913"/>
            <a:ext cx="6552654" cy="508000"/>
          </a:xfrm>
        </p:spPr>
        <p:txBody>
          <a:bodyPr/>
          <a:lstStyle/>
          <a:p>
            <a:r>
              <a:rPr lang="en-US" sz="2800" b="1" dirty="0" smtClean="0">
                <a:solidFill>
                  <a:schemeClr val="tx1"/>
                </a:solidFill>
              </a:rPr>
              <a:t>Physical Fitness Percentile Norms</a:t>
            </a:r>
            <a:endParaRPr lang="en-US" sz="2800" b="1" dirty="0">
              <a:solidFill>
                <a:schemeClr val="tx1"/>
              </a:solidFill>
            </a:endParaRPr>
          </a:p>
        </p:txBody>
      </p:sp>
      <p:pic>
        <p:nvPicPr>
          <p:cNvPr id="6" name="Content Placeholder 5" descr="https://ajrotc-chs.weebly.com/uploads/1/0/9/9/109922285/cadet_challenge_scoring.003.jpeg"/>
          <p:cNvPicPr>
            <a:picLocks noGrp="1" noChangeAspect="1"/>
          </p:cNvPicPr>
          <p:nvPr>
            <p:ph idx="1"/>
          </p:nvPr>
        </p:nvPicPr>
        <p:blipFill rotWithShape="1">
          <a:blip r:embed="rId4">
            <a:extLst>
              <a:ext uri="{28A0092B-C50C-407E-A947-70E740481C1C}">
                <a14:useLocalDpi xmlns:a14="http://schemas.microsoft.com/office/drawing/2010/main" val="0"/>
              </a:ext>
            </a:extLst>
          </a:blip>
          <a:srcRect t="2688"/>
          <a:stretch/>
        </p:blipFill>
        <p:spPr bwMode="auto">
          <a:xfrm>
            <a:off x="3059832" y="722841"/>
            <a:ext cx="4752528" cy="5984993"/>
          </a:xfrm>
          <a:prstGeom prst="rect">
            <a:avLst/>
          </a:prstGeom>
          <a:noFill/>
          <a:ln>
            <a:noFill/>
          </a:ln>
        </p:spPr>
      </p:pic>
      <p:sp>
        <p:nvSpPr>
          <p:cNvPr id="3" name="TextBox 2"/>
          <p:cNvSpPr txBox="1"/>
          <p:nvPr/>
        </p:nvSpPr>
        <p:spPr>
          <a:xfrm>
            <a:off x="4788098" y="722841"/>
            <a:ext cx="1728118" cy="230832"/>
          </a:xfrm>
          <a:prstGeom prst="rect">
            <a:avLst/>
          </a:prstGeom>
          <a:solidFill>
            <a:schemeClr val="bg1"/>
          </a:solidFill>
        </p:spPr>
        <p:txBody>
          <a:bodyPr wrap="square" rtlCol="0">
            <a:spAutoFit/>
          </a:bodyPr>
          <a:lstStyle/>
          <a:p>
            <a:r>
              <a:rPr lang="en-US" sz="900" b="1" dirty="0" smtClean="0">
                <a:latin typeface="Arial Black" panose="020B0A04020102020204" pitchFamily="34" charset="0"/>
              </a:rPr>
              <a:t>SIT-UPS FOR BOYS</a:t>
            </a:r>
            <a:endParaRPr lang="en-US" sz="900" b="1" dirty="0">
              <a:latin typeface="Arial Black" panose="020B0A04020102020204" pitchFamily="34" charset="0"/>
            </a:endParaRPr>
          </a:p>
        </p:txBody>
      </p:sp>
      <p:sp>
        <p:nvSpPr>
          <p:cNvPr id="8" name="TextBox 7"/>
          <p:cNvSpPr txBox="1"/>
          <p:nvPr/>
        </p:nvSpPr>
        <p:spPr>
          <a:xfrm>
            <a:off x="4788098" y="3715337"/>
            <a:ext cx="1728118" cy="230832"/>
          </a:xfrm>
          <a:prstGeom prst="rect">
            <a:avLst/>
          </a:prstGeom>
          <a:solidFill>
            <a:schemeClr val="bg1"/>
          </a:solidFill>
        </p:spPr>
        <p:txBody>
          <a:bodyPr wrap="square" rtlCol="0">
            <a:spAutoFit/>
          </a:bodyPr>
          <a:lstStyle/>
          <a:p>
            <a:r>
              <a:rPr lang="en-US" sz="900" b="1" dirty="0" smtClean="0">
                <a:latin typeface="Arial Black" panose="020B0A04020102020204" pitchFamily="34" charset="0"/>
              </a:rPr>
              <a:t>SIT-UPS FOR GIRLS</a:t>
            </a:r>
            <a:endParaRPr lang="en-US" sz="900" b="1" dirty="0">
              <a:latin typeface="Arial Black" panose="020B0A04020102020204" pitchFamily="34" charset="0"/>
            </a:endParaRPr>
          </a:p>
        </p:txBody>
      </p:sp>
    </p:spTree>
    <p:extLst>
      <p:ext uri="{BB962C8B-B14F-4D97-AF65-F5344CB8AC3E}">
        <p14:creationId xmlns:p14="http://schemas.microsoft.com/office/powerpoint/2010/main" val="426472973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277506" name="Rectangle 2"/>
          <p:cNvSpPr>
            <a:spLocks noGrp="1" noChangeArrowheads="1"/>
          </p:cNvSpPr>
          <p:nvPr>
            <p:ph type="title"/>
          </p:nvPr>
        </p:nvSpPr>
        <p:spPr>
          <a:xfrm>
            <a:off x="1835696" y="188913"/>
            <a:ext cx="6552654" cy="508000"/>
          </a:xfrm>
        </p:spPr>
        <p:txBody>
          <a:bodyPr/>
          <a:lstStyle/>
          <a:p>
            <a:r>
              <a:rPr lang="en-US" sz="2800" b="1" dirty="0" smtClean="0">
                <a:solidFill>
                  <a:schemeClr val="tx1"/>
                </a:solidFill>
              </a:rPr>
              <a:t>Physical Fitness Percentile Norms</a:t>
            </a:r>
            <a:endParaRPr lang="en-US" sz="2800" b="1" dirty="0">
              <a:solidFill>
                <a:schemeClr val="tx1"/>
              </a:solidFill>
            </a:endParaRPr>
          </a:p>
        </p:txBody>
      </p:sp>
      <p:pic>
        <p:nvPicPr>
          <p:cNvPr id="6" name="Content Placeholder 5" descr="https://ajrotc-chs.weebly.com/uploads/1/0/9/9/109922285/cadet_challenge_scoring.005.jpeg"/>
          <p:cNvPicPr>
            <a:picLocks noGrp="1" noChangeAspect="1"/>
          </p:cNvPicPr>
          <p:nvPr>
            <p:ph idx="1"/>
          </p:nvPr>
        </p:nvPicPr>
        <p:blipFill rotWithShape="1">
          <a:blip r:embed="rId4">
            <a:extLst>
              <a:ext uri="{28A0092B-C50C-407E-A947-70E740481C1C}">
                <a14:useLocalDpi xmlns:a14="http://schemas.microsoft.com/office/drawing/2010/main" val="0"/>
              </a:ext>
            </a:extLst>
          </a:blip>
          <a:srcRect t="4040"/>
          <a:stretch/>
        </p:blipFill>
        <p:spPr bwMode="auto">
          <a:xfrm>
            <a:off x="2915816" y="696913"/>
            <a:ext cx="4824536" cy="5991288"/>
          </a:xfrm>
          <a:prstGeom prst="rect">
            <a:avLst/>
          </a:prstGeom>
          <a:noFill/>
          <a:ln>
            <a:noFill/>
          </a:ln>
        </p:spPr>
      </p:pic>
    </p:spTree>
    <p:extLst>
      <p:ext uri="{BB962C8B-B14F-4D97-AF65-F5344CB8AC3E}">
        <p14:creationId xmlns:p14="http://schemas.microsoft.com/office/powerpoint/2010/main" val="57051163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277506" name="Rectangle 2"/>
          <p:cNvSpPr>
            <a:spLocks noGrp="1" noChangeArrowheads="1"/>
          </p:cNvSpPr>
          <p:nvPr>
            <p:ph type="title"/>
          </p:nvPr>
        </p:nvSpPr>
        <p:spPr>
          <a:xfrm>
            <a:off x="1835696" y="188913"/>
            <a:ext cx="6552654" cy="508000"/>
          </a:xfrm>
        </p:spPr>
        <p:txBody>
          <a:bodyPr/>
          <a:lstStyle/>
          <a:p>
            <a:r>
              <a:rPr lang="en-US" sz="2800" b="1" dirty="0" smtClean="0">
                <a:solidFill>
                  <a:schemeClr val="tx1"/>
                </a:solidFill>
              </a:rPr>
              <a:t>Physical Fitness Percentile Norms</a:t>
            </a:r>
            <a:endParaRPr lang="en-US" sz="2800" b="1" dirty="0">
              <a:solidFill>
                <a:schemeClr val="tx1"/>
              </a:solidFill>
            </a:endParaRPr>
          </a:p>
        </p:txBody>
      </p:sp>
      <p:pic>
        <p:nvPicPr>
          <p:cNvPr id="6" name="Content Placeholder 5" descr="https://ajrotc-chs.weebly.com/uploads/1/0/9/9/109922285/cadet_challenge_scoring.009.jpeg"/>
          <p:cNvPicPr>
            <a:picLocks noGrp="1" noChangeAspect="1"/>
          </p:cNvPicPr>
          <p:nvPr>
            <p:ph idx="1"/>
          </p:nvPr>
        </p:nvPicPr>
        <p:blipFill rotWithShape="1">
          <a:blip r:embed="rId4">
            <a:extLst>
              <a:ext uri="{28A0092B-C50C-407E-A947-70E740481C1C}">
                <a14:useLocalDpi xmlns:a14="http://schemas.microsoft.com/office/drawing/2010/main" val="0"/>
              </a:ext>
            </a:extLst>
          </a:blip>
          <a:srcRect t="5889" b="5403"/>
          <a:stretch/>
        </p:blipFill>
        <p:spPr bwMode="auto">
          <a:xfrm>
            <a:off x="2915816" y="696913"/>
            <a:ext cx="5328065" cy="6116463"/>
          </a:xfrm>
          <a:prstGeom prst="rect">
            <a:avLst/>
          </a:prstGeom>
          <a:noFill/>
          <a:ln>
            <a:noFill/>
          </a:ln>
        </p:spPr>
      </p:pic>
    </p:spTree>
    <p:extLst>
      <p:ext uri="{BB962C8B-B14F-4D97-AF65-F5344CB8AC3E}">
        <p14:creationId xmlns:p14="http://schemas.microsoft.com/office/powerpoint/2010/main" val="32550393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1258888" y="115888"/>
            <a:ext cx="7200900" cy="649287"/>
          </a:xfrm>
        </p:spPr>
        <p:txBody>
          <a:bodyPr/>
          <a:lstStyle/>
          <a:p>
            <a:r>
              <a:rPr lang="en-US" b="1" dirty="0">
                <a:latin typeface="Tahoma" charset="0"/>
              </a:rPr>
              <a:t>Requirement 9</a:t>
            </a:r>
            <a:endParaRPr lang="uk-UA" b="1" dirty="0">
              <a:latin typeface="Tahoma" charset="0"/>
            </a:endParaRPr>
          </a:p>
        </p:txBody>
      </p:sp>
      <p:sp>
        <p:nvSpPr>
          <p:cNvPr id="36867" name="Rectangle 3"/>
          <p:cNvSpPr>
            <a:spLocks noGrp="1" noChangeArrowheads="1"/>
          </p:cNvSpPr>
          <p:nvPr>
            <p:ph type="body" idx="1"/>
          </p:nvPr>
        </p:nvSpPr>
        <p:spPr>
          <a:xfrm>
            <a:off x="1187450" y="1043494"/>
            <a:ext cx="6769100" cy="5265232"/>
          </a:xfrm>
        </p:spPr>
        <p:txBody>
          <a:bodyPr/>
          <a:lstStyle/>
          <a:p>
            <a:pPr marL="0" indent="0">
              <a:buNone/>
            </a:pPr>
            <a:r>
              <a:rPr lang="en-US" sz="2000" dirty="0"/>
              <a:t>Find out about three career opportunities in personal fitness. Pick one and find out the education, training, and experience required for this profession. Discuss what you learned with your counselor, and explain why this profession might interest you.</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3050" y="110043"/>
            <a:ext cx="914400" cy="933450"/>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95538" y="2780928"/>
            <a:ext cx="3727600" cy="3727600"/>
          </a:xfrm>
          <a:prstGeom prst="rect">
            <a:avLst/>
          </a:prstGeom>
        </p:spPr>
      </p:pic>
    </p:spTree>
    <p:extLst>
      <p:ext uri="{BB962C8B-B14F-4D97-AF65-F5344CB8AC3E}">
        <p14:creationId xmlns:p14="http://schemas.microsoft.com/office/powerpoint/2010/main" val="324101718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277506" name="Rectangle 2"/>
          <p:cNvSpPr>
            <a:spLocks noGrp="1" noChangeArrowheads="1"/>
          </p:cNvSpPr>
          <p:nvPr>
            <p:ph type="title"/>
          </p:nvPr>
        </p:nvSpPr>
        <p:spPr>
          <a:xfrm>
            <a:off x="1908175" y="117475"/>
            <a:ext cx="7056438" cy="719138"/>
          </a:xfrm>
        </p:spPr>
        <p:txBody>
          <a:bodyPr/>
          <a:lstStyle/>
          <a:p>
            <a:r>
              <a:rPr lang="en-US" b="1" dirty="0">
                <a:solidFill>
                  <a:schemeClr val="tx1"/>
                </a:solidFill>
              </a:rPr>
              <a:t>Careers in Personal Fitness</a:t>
            </a:r>
          </a:p>
        </p:txBody>
      </p:sp>
      <p:sp>
        <p:nvSpPr>
          <p:cNvPr id="277507" name="Rectangle 3"/>
          <p:cNvSpPr>
            <a:spLocks noGrp="1" noChangeArrowheads="1"/>
          </p:cNvSpPr>
          <p:nvPr>
            <p:ph type="body" idx="1"/>
          </p:nvPr>
        </p:nvSpPr>
        <p:spPr>
          <a:xfrm>
            <a:off x="1908175" y="908050"/>
            <a:ext cx="7056438" cy="5832475"/>
          </a:xfrm>
        </p:spPr>
        <p:txBody>
          <a:bodyPr/>
          <a:lstStyle/>
          <a:p>
            <a:r>
              <a:rPr lang="en-US" sz="2000" b="1" dirty="0" smtClean="0">
                <a:solidFill>
                  <a:schemeClr val="tx1"/>
                </a:solidFill>
              </a:rPr>
              <a:t>Certified </a:t>
            </a:r>
            <a:r>
              <a:rPr lang="en-US" sz="2000" b="1" dirty="0">
                <a:solidFill>
                  <a:schemeClr val="tx1"/>
                </a:solidFill>
              </a:rPr>
              <a:t>Athletic </a:t>
            </a:r>
            <a:r>
              <a:rPr lang="en-US" sz="2000" b="1" dirty="0" smtClean="0">
                <a:solidFill>
                  <a:schemeClr val="tx1"/>
                </a:solidFill>
              </a:rPr>
              <a:t>Trainer </a:t>
            </a:r>
            <a:r>
              <a:rPr lang="en-US" sz="2000" dirty="0" smtClean="0">
                <a:solidFill>
                  <a:schemeClr val="tx1"/>
                </a:solidFill>
              </a:rPr>
              <a:t>– An athletic trainer works one-on-one </a:t>
            </a:r>
            <a:r>
              <a:rPr lang="en-US" sz="2000" dirty="0">
                <a:solidFill>
                  <a:schemeClr val="tx1"/>
                </a:solidFill>
              </a:rPr>
              <a:t>with athletes in football, baseball, soccer, basketball and other sports at the high school, collegiate and professional levels</a:t>
            </a:r>
            <a:r>
              <a:rPr lang="en-US" sz="2000" dirty="0" smtClean="0">
                <a:solidFill>
                  <a:schemeClr val="tx1"/>
                </a:solidFill>
              </a:rPr>
              <a:t>. In </a:t>
            </a:r>
            <a:r>
              <a:rPr lang="en-US" sz="2000" dirty="0">
                <a:solidFill>
                  <a:schemeClr val="tx1"/>
                </a:solidFill>
              </a:rPr>
              <a:t>addition to helping plan the team’s group fitness activities, </a:t>
            </a:r>
            <a:r>
              <a:rPr lang="en-US" sz="2000" dirty="0" smtClean="0">
                <a:solidFill>
                  <a:schemeClr val="tx1"/>
                </a:solidFill>
              </a:rPr>
              <a:t>they </a:t>
            </a:r>
            <a:r>
              <a:rPr lang="en-US" sz="2000" dirty="0">
                <a:solidFill>
                  <a:schemeClr val="tx1"/>
                </a:solidFill>
              </a:rPr>
              <a:t>design fitness plans for each athlete on the team, depending on their fitness needs and injury history. </a:t>
            </a:r>
            <a:r>
              <a:rPr lang="en-US" sz="2000" dirty="0" smtClean="0">
                <a:solidFill>
                  <a:schemeClr val="tx1"/>
                </a:solidFill>
              </a:rPr>
              <a:t>They also </a:t>
            </a:r>
            <a:r>
              <a:rPr lang="en-US" sz="2000" dirty="0">
                <a:solidFill>
                  <a:schemeClr val="tx1"/>
                </a:solidFill>
              </a:rPr>
              <a:t>provide sports medicine help for athletes, such as pre-practice and pre-game taping, post-game icing and rubdowns and physical therapy during injury recovery periods.</a:t>
            </a:r>
          </a:p>
          <a:p>
            <a:r>
              <a:rPr lang="en-US" sz="2000" b="1" dirty="0">
                <a:solidFill>
                  <a:schemeClr val="tx1"/>
                </a:solidFill>
              </a:rPr>
              <a:t>Dietician</a:t>
            </a:r>
            <a:r>
              <a:rPr lang="en-US" sz="2000" dirty="0">
                <a:solidFill>
                  <a:schemeClr val="tx1"/>
                </a:solidFill>
              </a:rPr>
              <a:t> - </a:t>
            </a:r>
            <a:r>
              <a:rPr lang="en-US" sz="2000" dirty="0" smtClean="0">
                <a:solidFill>
                  <a:schemeClr val="tx1"/>
                </a:solidFill>
              </a:rPr>
              <a:t>A </a:t>
            </a:r>
            <a:r>
              <a:rPr lang="en-US" sz="2000" dirty="0">
                <a:solidFill>
                  <a:schemeClr val="tx1"/>
                </a:solidFill>
              </a:rPr>
              <a:t>dietitian is knowledgeable about the dietary needs of anyone who makes fitness a large part of their life. They can inform and assist clients in developing meal plans based on their caloric output and recommend vitamins and supplements. Their work helps improve performance and manage weight so their clients can live a lifestyle that supports their fitness goals.</a:t>
            </a:r>
          </a:p>
          <a:p>
            <a:endParaRPr lang="en-US" sz="1600" dirty="0">
              <a:solidFill>
                <a:schemeClr val="tx1"/>
              </a:solidFill>
            </a:endParaRPr>
          </a:p>
          <a:p>
            <a:endParaRPr lang="en-US" sz="1600" dirty="0">
              <a:solidFill>
                <a:schemeClr val="tx1"/>
              </a:solidFill>
            </a:endParaRPr>
          </a:p>
          <a:p>
            <a:pPr marL="0" indent="0">
              <a:buNone/>
            </a:pPr>
            <a:endParaRPr lang="en-US" sz="1600" b="0" dirty="0">
              <a:solidFill>
                <a:schemeClr val="tx1"/>
              </a:solidFill>
            </a:endParaRPr>
          </a:p>
        </p:txBody>
      </p:sp>
    </p:spTree>
    <p:extLst>
      <p:ext uri="{BB962C8B-B14F-4D97-AF65-F5344CB8AC3E}">
        <p14:creationId xmlns:p14="http://schemas.microsoft.com/office/powerpoint/2010/main" val="253616383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277506" name="Rectangle 2"/>
          <p:cNvSpPr>
            <a:spLocks noGrp="1" noChangeArrowheads="1"/>
          </p:cNvSpPr>
          <p:nvPr>
            <p:ph type="title"/>
          </p:nvPr>
        </p:nvSpPr>
        <p:spPr>
          <a:xfrm>
            <a:off x="1908175" y="117475"/>
            <a:ext cx="7056438" cy="719138"/>
          </a:xfrm>
        </p:spPr>
        <p:txBody>
          <a:bodyPr/>
          <a:lstStyle/>
          <a:p>
            <a:r>
              <a:rPr lang="en-US" b="1" dirty="0">
                <a:solidFill>
                  <a:schemeClr val="tx1"/>
                </a:solidFill>
              </a:rPr>
              <a:t>Careers in Personal Fitness</a:t>
            </a:r>
          </a:p>
        </p:txBody>
      </p:sp>
      <p:sp>
        <p:nvSpPr>
          <p:cNvPr id="277507" name="Rectangle 3"/>
          <p:cNvSpPr>
            <a:spLocks noGrp="1" noChangeArrowheads="1"/>
          </p:cNvSpPr>
          <p:nvPr>
            <p:ph type="body" idx="1"/>
          </p:nvPr>
        </p:nvSpPr>
        <p:spPr>
          <a:xfrm>
            <a:off x="1908175" y="908050"/>
            <a:ext cx="7056438" cy="5832475"/>
          </a:xfrm>
        </p:spPr>
        <p:txBody>
          <a:bodyPr/>
          <a:lstStyle/>
          <a:p>
            <a:r>
              <a:rPr lang="en-US" sz="2000" b="1" dirty="0" smtClean="0">
                <a:solidFill>
                  <a:schemeClr val="tx1"/>
                </a:solidFill>
              </a:rPr>
              <a:t>Fitness </a:t>
            </a:r>
            <a:r>
              <a:rPr lang="en-US" sz="2000" b="1" dirty="0">
                <a:solidFill>
                  <a:schemeClr val="tx1"/>
                </a:solidFill>
              </a:rPr>
              <a:t>Apparel Designer </a:t>
            </a:r>
            <a:r>
              <a:rPr lang="en-US" sz="2000" dirty="0">
                <a:solidFill>
                  <a:schemeClr val="tx1"/>
                </a:solidFill>
              </a:rPr>
              <a:t>- </a:t>
            </a:r>
            <a:r>
              <a:rPr lang="en-US" sz="2000" dirty="0" smtClean="0">
                <a:solidFill>
                  <a:schemeClr val="tx1"/>
                </a:solidFill>
              </a:rPr>
              <a:t>A </a:t>
            </a:r>
            <a:r>
              <a:rPr lang="en-US" sz="2000" dirty="0">
                <a:solidFill>
                  <a:schemeClr val="tx1"/>
                </a:solidFill>
              </a:rPr>
              <a:t>fitness apparel designer has a wide range of daily responsibilities, such as planning and attending meetings with cross-functional teams, spying market trends, researching, sketching new designs and working out to gain firsthand experience on innovative technological trends for manufacturing fitness clothes. They are responsible for creating prototypes that are useful in solving different requirements regarding their clients' sportswear</a:t>
            </a:r>
            <a:r>
              <a:rPr lang="en-US" sz="2000" dirty="0" smtClean="0">
                <a:solidFill>
                  <a:schemeClr val="tx1"/>
                </a:solidFill>
              </a:rPr>
              <a:t>.</a:t>
            </a:r>
          </a:p>
          <a:p>
            <a:r>
              <a:rPr lang="en-US" sz="2000" b="1" dirty="0" smtClean="0">
                <a:solidFill>
                  <a:schemeClr val="tx1"/>
                </a:solidFill>
              </a:rPr>
              <a:t>Fitness Tech Engineer </a:t>
            </a:r>
            <a:r>
              <a:rPr lang="en-US" sz="2000" dirty="0" smtClean="0">
                <a:solidFill>
                  <a:schemeClr val="tx1"/>
                </a:solidFill>
              </a:rPr>
              <a:t>- </a:t>
            </a:r>
            <a:r>
              <a:rPr lang="en-US" sz="2000" dirty="0">
                <a:solidFill>
                  <a:schemeClr val="tx1"/>
                </a:solidFill>
              </a:rPr>
              <a:t>Designing fitness tech is all about finding solutions to real-world problems: smelly workout gear, finicky fitness trackers, and sore muscles. All that gear all is inspired by athletes—but it takes engineers to bring it to life.</a:t>
            </a:r>
            <a:r>
              <a:rPr lang="en-US" sz="2000" dirty="0" smtClean="0">
                <a:solidFill>
                  <a:schemeClr val="tx1"/>
                </a:solidFill>
              </a:rPr>
              <a:t> It is among the highest paying jobs in fitness because the job duty is to solve real-world situations due to a sedentary lifestyle. </a:t>
            </a:r>
            <a:r>
              <a:rPr lang="en-US" sz="2000" dirty="0">
                <a:solidFill>
                  <a:schemeClr val="tx1"/>
                </a:solidFill>
              </a:rPr>
              <a:t>The engineers also research how current technologies affect their clients' fitness levels and then issue the recommended solutions.</a:t>
            </a:r>
          </a:p>
        </p:txBody>
      </p:sp>
    </p:spTree>
    <p:extLst>
      <p:ext uri="{BB962C8B-B14F-4D97-AF65-F5344CB8AC3E}">
        <p14:creationId xmlns:p14="http://schemas.microsoft.com/office/powerpoint/2010/main" val="341035999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277506" name="Rectangle 2"/>
          <p:cNvSpPr>
            <a:spLocks noGrp="1" noChangeArrowheads="1"/>
          </p:cNvSpPr>
          <p:nvPr>
            <p:ph type="title"/>
          </p:nvPr>
        </p:nvSpPr>
        <p:spPr>
          <a:xfrm>
            <a:off x="1908175" y="117475"/>
            <a:ext cx="7056438" cy="719138"/>
          </a:xfrm>
        </p:spPr>
        <p:txBody>
          <a:bodyPr/>
          <a:lstStyle/>
          <a:p>
            <a:r>
              <a:rPr lang="en-US" b="1" dirty="0">
                <a:solidFill>
                  <a:schemeClr val="tx1"/>
                </a:solidFill>
              </a:rPr>
              <a:t>Careers in Personal Fitness</a:t>
            </a:r>
          </a:p>
        </p:txBody>
      </p:sp>
      <p:sp>
        <p:nvSpPr>
          <p:cNvPr id="277507" name="Rectangle 3"/>
          <p:cNvSpPr>
            <a:spLocks noGrp="1" noChangeArrowheads="1"/>
          </p:cNvSpPr>
          <p:nvPr>
            <p:ph type="body" idx="1"/>
          </p:nvPr>
        </p:nvSpPr>
        <p:spPr>
          <a:xfrm>
            <a:off x="1908175" y="908050"/>
            <a:ext cx="7056438" cy="5832475"/>
          </a:xfrm>
        </p:spPr>
        <p:txBody>
          <a:bodyPr/>
          <a:lstStyle/>
          <a:p>
            <a:r>
              <a:rPr lang="en-US" sz="2000" b="1" dirty="0">
                <a:solidFill>
                  <a:schemeClr val="tx1"/>
                </a:solidFill>
              </a:rPr>
              <a:t>Group Fitness Instructor </a:t>
            </a:r>
            <a:r>
              <a:rPr lang="en-US" sz="2000" dirty="0">
                <a:solidFill>
                  <a:schemeClr val="tx1"/>
                </a:solidFill>
              </a:rPr>
              <a:t>- </a:t>
            </a:r>
            <a:r>
              <a:rPr lang="en-US" sz="2000" dirty="0" smtClean="0">
                <a:solidFill>
                  <a:schemeClr val="tx1"/>
                </a:solidFill>
              </a:rPr>
              <a:t>A </a:t>
            </a:r>
            <a:r>
              <a:rPr lang="en-US" sz="2000" dirty="0">
                <a:solidFill>
                  <a:schemeClr val="tx1"/>
                </a:solidFill>
              </a:rPr>
              <a:t>group fitness instructor usually works in a gym to instruct groups of people. They develop fitness programs for classes such as Zumba, yoga and strength training and motivate individuals in the class. Group fitness instructors could also teach different difficulty levels of each class and adjust the programs accordingly.</a:t>
            </a:r>
          </a:p>
          <a:p>
            <a:r>
              <a:rPr lang="en-US" sz="2000" b="1" dirty="0" smtClean="0">
                <a:solidFill>
                  <a:schemeClr val="tx1"/>
                </a:solidFill>
              </a:rPr>
              <a:t>Health </a:t>
            </a:r>
            <a:r>
              <a:rPr lang="en-US" sz="2000" b="1" dirty="0">
                <a:solidFill>
                  <a:schemeClr val="tx1"/>
                </a:solidFill>
              </a:rPr>
              <a:t>and Wellness </a:t>
            </a:r>
            <a:r>
              <a:rPr lang="en-US" sz="2000" b="1" dirty="0" smtClean="0">
                <a:solidFill>
                  <a:schemeClr val="tx1"/>
                </a:solidFill>
              </a:rPr>
              <a:t>Coach </a:t>
            </a:r>
            <a:r>
              <a:rPr lang="en-US" sz="2000" dirty="0" smtClean="0">
                <a:solidFill>
                  <a:schemeClr val="tx1"/>
                </a:solidFill>
              </a:rPr>
              <a:t>- A </a:t>
            </a:r>
            <a:r>
              <a:rPr lang="en-US" sz="2000" dirty="0">
                <a:solidFill>
                  <a:schemeClr val="tx1"/>
                </a:solidFill>
              </a:rPr>
              <a:t>health coach assesses, evaluates and helps improve their clients' health. Health coaches conduct initial evaluations of an individual's health and make recommendations that encourage the adoption of health-based behaviors and choices. A health coach designs and implements personalized health plans for their clients. They also conduct follow-up meetings with clients to ensure they remain on track and meet their goals.</a:t>
            </a:r>
          </a:p>
          <a:p>
            <a:pPr marL="0" indent="0">
              <a:buNone/>
            </a:pPr>
            <a:endParaRPr lang="en-US" sz="1600" b="0" dirty="0">
              <a:solidFill>
                <a:schemeClr val="tx1"/>
              </a:solidFill>
            </a:endParaRPr>
          </a:p>
        </p:txBody>
      </p:sp>
    </p:spTree>
    <p:extLst>
      <p:ext uri="{BB962C8B-B14F-4D97-AF65-F5344CB8AC3E}">
        <p14:creationId xmlns:p14="http://schemas.microsoft.com/office/powerpoint/2010/main" val="17537061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1925266" y="188913"/>
            <a:ext cx="7039222" cy="508000"/>
          </a:xfrm>
        </p:spPr>
        <p:txBody>
          <a:bodyPr/>
          <a:lstStyle/>
          <a:p>
            <a:r>
              <a:rPr lang="en-US" sz="2800" b="1" dirty="0">
                <a:solidFill>
                  <a:schemeClr val="tx1"/>
                </a:solidFill>
              </a:rPr>
              <a:t>BSA Annual Health and Medical Record</a:t>
            </a:r>
          </a:p>
        </p:txBody>
      </p:sp>
      <p:grpSp>
        <p:nvGrpSpPr>
          <p:cNvPr id="8" name="Group 7"/>
          <p:cNvGrpSpPr/>
          <p:nvPr/>
        </p:nvGrpSpPr>
        <p:grpSpPr>
          <a:xfrm>
            <a:off x="1925266" y="764704"/>
            <a:ext cx="4595071" cy="5929756"/>
            <a:chOff x="2851138" y="811753"/>
            <a:chExt cx="4595071" cy="5929756"/>
          </a:xfrm>
        </p:grpSpPr>
        <p:pic>
          <p:nvPicPr>
            <p:cNvPr id="4" name="Picture 3"/>
            <p:cNvPicPr>
              <a:picLocks noChangeAspect="1"/>
            </p:cNvPicPr>
            <p:nvPr/>
          </p:nvPicPr>
          <p:blipFill>
            <a:blip r:embed="rId4"/>
            <a:stretch>
              <a:fillRect/>
            </a:stretch>
          </p:blipFill>
          <p:spPr>
            <a:xfrm>
              <a:off x="5144182" y="811753"/>
              <a:ext cx="2289401" cy="2962547"/>
            </a:xfrm>
            <a:prstGeom prst="rect">
              <a:avLst/>
            </a:prstGeom>
          </p:spPr>
        </p:pic>
        <p:pic>
          <p:nvPicPr>
            <p:cNvPr id="5" name="Picture 4"/>
            <p:cNvPicPr>
              <a:picLocks noChangeAspect="1"/>
            </p:cNvPicPr>
            <p:nvPr/>
          </p:nvPicPr>
          <p:blipFill>
            <a:blip r:embed="rId5"/>
            <a:stretch>
              <a:fillRect/>
            </a:stretch>
          </p:blipFill>
          <p:spPr>
            <a:xfrm>
              <a:off x="2870115" y="3778961"/>
              <a:ext cx="2286694" cy="2959045"/>
            </a:xfrm>
            <a:prstGeom prst="rect">
              <a:avLst/>
            </a:prstGeom>
          </p:spPr>
        </p:pic>
        <p:pic>
          <p:nvPicPr>
            <p:cNvPr id="6" name="Picture 5"/>
            <p:cNvPicPr>
              <a:picLocks noChangeAspect="1"/>
            </p:cNvPicPr>
            <p:nvPr/>
          </p:nvPicPr>
          <p:blipFill>
            <a:blip r:embed="rId6"/>
            <a:stretch>
              <a:fillRect/>
            </a:stretch>
          </p:blipFill>
          <p:spPr>
            <a:xfrm>
              <a:off x="5156808" y="3778961"/>
              <a:ext cx="2289401" cy="2962548"/>
            </a:xfrm>
            <a:prstGeom prst="rect">
              <a:avLst/>
            </a:prstGeom>
          </p:spPr>
        </p:pic>
        <p:pic>
          <p:nvPicPr>
            <p:cNvPr id="7" name="Picture 6"/>
            <p:cNvPicPr>
              <a:picLocks noChangeAspect="1"/>
            </p:cNvPicPr>
            <p:nvPr/>
          </p:nvPicPr>
          <p:blipFill>
            <a:blip r:embed="rId7"/>
            <a:stretch>
              <a:fillRect/>
            </a:stretch>
          </p:blipFill>
          <p:spPr>
            <a:xfrm>
              <a:off x="2851138" y="811753"/>
              <a:ext cx="2289401" cy="2962547"/>
            </a:xfrm>
            <a:prstGeom prst="rect">
              <a:avLst/>
            </a:prstGeom>
          </p:spPr>
        </p:pic>
      </p:grpSp>
      <p:sp>
        <p:nvSpPr>
          <p:cNvPr id="9" name="TextBox 8"/>
          <p:cNvSpPr txBox="1"/>
          <p:nvPr/>
        </p:nvSpPr>
        <p:spPr>
          <a:xfrm>
            <a:off x="6588224" y="764704"/>
            <a:ext cx="2304256" cy="1477328"/>
          </a:xfrm>
          <a:prstGeom prst="rect">
            <a:avLst/>
          </a:prstGeom>
          <a:noFill/>
        </p:spPr>
        <p:txBody>
          <a:bodyPr wrap="square" rtlCol="0">
            <a:spAutoFit/>
          </a:bodyPr>
          <a:lstStyle/>
          <a:p>
            <a:r>
              <a:rPr lang="en-US" dirty="0"/>
              <a:t>Click on the link to download the most recent version of the </a:t>
            </a:r>
            <a:r>
              <a:rPr lang="en-US" dirty="0">
                <a:hlinkClick r:id="rId8"/>
              </a:rPr>
              <a:t>BSA Annual Health and Medical Record</a:t>
            </a:r>
            <a:endParaRPr lang="en-US" dirty="0"/>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277506" name="Rectangle 2"/>
          <p:cNvSpPr>
            <a:spLocks noGrp="1" noChangeArrowheads="1"/>
          </p:cNvSpPr>
          <p:nvPr>
            <p:ph type="title"/>
          </p:nvPr>
        </p:nvSpPr>
        <p:spPr>
          <a:xfrm>
            <a:off x="1908175" y="117475"/>
            <a:ext cx="7056438" cy="719138"/>
          </a:xfrm>
        </p:spPr>
        <p:txBody>
          <a:bodyPr/>
          <a:lstStyle/>
          <a:p>
            <a:r>
              <a:rPr lang="en-US" b="1" dirty="0">
                <a:solidFill>
                  <a:schemeClr val="tx1"/>
                </a:solidFill>
              </a:rPr>
              <a:t>Careers in Personal Fitness</a:t>
            </a:r>
          </a:p>
        </p:txBody>
      </p:sp>
      <p:sp>
        <p:nvSpPr>
          <p:cNvPr id="277507" name="Rectangle 3"/>
          <p:cNvSpPr>
            <a:spLocks noGrp="1" noChangeArrowheads="1"/>
          </p:cNvSpPr>
          <p:nvPr>
            <p:ph type="body" idx="1"/>
          </p:nvPr>
        </p:nvSpPr>
        <p:spPr>
          <a:xfrm>
            <a:off x="1908175" y="908050"/>
            <a:ext cx="7056438" cy="5832475"/>
          </a:xfrm>
        </p:spPr>
        <p:txBody>
          <a:bodyPr/>
          <a:lstStyle/>
          <a:p>
            <a:r>
              <a:rPr lang="en-US" sz="2000" b="1" dirty="0">
                <a:solidFill>
                  <a:schemeClr val="tx1"/>
                </a:solidFill>
              </a:rPr>
              <a:t>Kinesiologist</a:t>
            </a:r>
            <a:r>
              <a:rPr lang="en-US" sz="2000" dirty="0">
                <a:solidFill>
                  <a:schemeClr val="tx1"/>
                </a:solidFill>
              </a:rPr>
              <a:t> - </a:t>
            </a:r>
            <a:r>
              <a:rPr lang="en-US" sz="2000" dirty="0" smtClean="0">
                <a:solidFill>
                  <a:schemeClr val="tx1"/>
                </a:solidFill>
              </a:rPr>
              <a:t>A </a:t>
            </a:r>
            <a:r>
              <a:rPr lang="en-US" sz="2000" dirty="0">
                <a:solidFill>
                  <a:schemeClr val="tx1"/>
                </a:solidFill>
              </a:rPr>
              <a:t>kinesiologist tests muscles and develops treatment plans to improve their function. They may be able to identify sources of stress, also known as imbalances in structural, chemical and emotional energy, in the body and provide rehabilitation to eliminate them. Kinesiologists can work in a variety of settings, including offices, laboratories, recreation facilities, hospitals, schools, and residential facilities. They work for organizations that develop and implement fitness plans for individuals or that study human movement. </a:t>
            </a:r>
          </a:p>
          <a:p>
            <a:r>
              <a:rPr lang="en-US" sz="2000" b="1" dirty="0" smtClean="0">
                <a:solidFill>
                  <a:schemeClr val="tx1"/>
                </a:solidFill>
              </a:rPr>
              <a:t>Orthopedic </a:t>
            </a:r>
            <a:r>
              <a:rPr lang="en-US" sz="2000" b="1" dirty="0">
                <a:solidFill>
                  <a:schemeClr val="tx1"/>
                </a:solidFill>
              </a:rPr>
              <a:t>Surgeon </a:t>
            </a:r>
            <a:r>
              <a:rPr lang="en-US" sz="2000" dirty="0">
                <a:solidFill>
                  <a:schemeClr val="tx1"/>
                </a:solidFill>
              </a:rPr>
              <a:t>- </a:t>
            </a:r>
            <a:r>
              <a:rPr lang="en-US" sz="2000" dirty="0" smtClean="0">
                <a:solidFill>
                  <a:schemeClr val="tx1"/>
                </a:solidFill>
              </a:rPr>
              <a:t>Orthopedic </a:t>
            </a:r>
            <a:r>
              <a:rPr lang="en-US" sz="2000" dirty="0">
                <a:solidFill>
                  <a:schemeClr val="tx1"/>
                </a:solidFill>
              </a:rPr>
              <a:t>surgeons specialize in the tendons, bones, ligaments, muscles and joints of the body and treat sports-related injuries. They operate on musculoskeletal body systems to correct injuries so an athlete can maintain their ability in their sport.</a:t>
            </a:r>
            <a:endParaRPr lang="en-US" sz="2000" b="0" dirty="0">
              <a:solidFill>
                <a:schemeClr val="tx1"/>
              </a:solidFill>
            </a:endParaRPr>
          </a:p>
        </p:txBody>
      </p:sp>
    </p:spTree>
    <p:extLst>
      <p:ext uri="{BB962C8B-B14F-4D97-AF65-F5344CB8AC3E}">
        <p14:creationId xmlns:p14="http://schemas.microsoft.com/office/powerpoint/2010/main" val="4140208884"/>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277506" name="Rectangle 2"/>
          <p:cNvSpPr>
            <a:spLocks noGrp="1" noChangeArrowheads="1"/>
          </p:cNvSpPr>
          <p:nvPr>
            <p:ph type="title"/>
          </p:nvPr>
        </p:nvSpPr>
        <p:spPr>
          <a:xfrm>
            <a:off x="1908175" y="117475"/>
            <a:ext cx="7056438" cy="719138"/>
          </a:xfrm>
        </p:spPr>
        <p:txBody>
          <a:bodyPr/>
          <a:lstStyle/>
          <a:p>
            <a:r>
              <a:rPr lang="en-US" b="1" dirty="0">
                <a:solidFill>
                  <a:schemeClr val="tx1"/>
                </a:solidFill>
              </a:rPr>
              <a:t>Careers in Personal Fitness</a:t>
            </a:r>
          </a:p>
        </p:txBody>
      </p:sp>
      <p:sp>
        <p:nvSpPr>
          <p:cNvPr id="277507" name="Rectangle 3"/>
          <p:cNvSpPr>
            <a:spLocks noGrp="1" noChangeArrowheads="1"/>
          </p:cNvSpPr>
          <p:nvPr>
            <p:ph type="body" idx="1"/>
          </p:nvPr>
        </p:nvSpPr>
        <p:spPr>
          <a:xfrm>
            <a:off x="1908175" y="908050"/>
            <a:ext cx="7056438" cy="5832475"/>
          </a:xfrm>
        </p:spPr>
        <p:txBody>
          <a:bodyPr/>
          <a:lstStyle/>
          <a:p>
            <a:r>
              <a:rPr lang="en-US" sz="2000" b="1" dirty="0">
                <a:solidFill>
                  <a:schemeClr val="tx1"/>
                </a:solidFill>
              </a:rPr>
              <a:t>Personal </a:t>
            </a:r>
            <a:r>
              <a:rPr lang="en-US" sz="2000" b="1" dirty="0" smtClean="0">
                <a:solidFill>
                  <a:schemeClr val="tx1"/>
                </a:solidFill>
              </a:rPr>
              <a:t>Trainer </a:t>
            </a:r>
            <a:r>
              <a:rPr lang="en-US" sz="2000" dirty="0" smtClean="0">
                <a:solidFill>
                  <a:schemeClr val="tx1"/>
                </a:solidFill>
              </a:rPr>
              <a:t>- A </a:t>
            </a:r>
            <a:r>
              <a:rPr lang="en-US" sz="2000" dirty="0">
                <a:solidFill>
                  <a:schemeClr val="tx1"/>
                </a:solidFill>
              </a:rPr>
              <a:t>certified personal trainer is an accredited expert in fitness training and exercise. They use their knowledge and experience to help their clients achieve their health and fitness goals. They assess their client's current physical conditioning and develop exercise and nutrition plans according to specific goals.</a:t>
            </a:r>
          </a:p>
          <a:p>
            <a:r>
              <a:rPr lang="en-US" sz="2000" b="1" dirty="0">
                <a:solidFill>
                  <a:schemeClr val="tx1"/>
                </a:solidFill>
              </a:rPr>
              <a:t>Physical Education Teacher </a:t>
            </a:r>
            <a:r>
              <a:rPr lang="en-US" sz="2000" dirty="0">
                <a:solidFill>
                  <a:schemeClr val="tx1"/>
                </a:solidFill>
              </a:rPr>
              <a:t>- </a:t>
            </a:r>
            <a:r>
              <a:rPr lang="en-US" sz="2000" dirty="0" smtClean="0">
                <a:solidFill>
                  <a:schemeClr val="tx1"/>
                </a:solidFill>
              </a:rPr>
              <a:t>A </a:t>
            </a:r>
            <a:r>
              <a:rPr lang="en-US" sz="2000" dirty="0">
                <a:solidFill>
                  <a:schemeClr val="tx1"/>
                </a:solidFill>
              </a:rPr>
              <a:t>physical education (PE) teacher works in a school setting to educate students about the importance of physical fitness and health-based lifestyle choices. Their curriculum can include team sports, exercise activities and competitions. They coach sports teams at the school and develop individual exercise lessons as needed. Physical education teachers also make sure that students understand what teamwork, sportsmanship and cooperation mean.</a:t>
            </a:r>
          </a:p>
          <a:p>
            <a:endParaRPr lang="en-US" sz="1600" b="0" dirty="0">
              <a:solidFill>
                <a:schemeClr val="tx1"/>
              </a:solidFill>
            </a:endParaRPr>
          </a:p>
        </p:txBody>
      </p:sp>
    </p:spTree>
    <p:extLst>
      <p:ext uri="{BB962C8B-B14F-4D97-AF65-F5344CB8AC3E}">
        <p14:creationId xmlns:p14="http://schemas.microsoft.com/office/powerpoint/2010/main" val="239501870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277506" name="Rectangle 2"/>
          <p:cNvSpPr>
            <a:spLocks noGrp="1" noChangeArrowheads="1"/>
          </p:cNvSpPr>
          <p:nvPr>
            <p:ph type="title"/>
          </p:nvPr>
        </p:nvSpPr>
        <p:spPr>
          <a:xfrm>
            <a:off x="1908175" y="117475"/>
            <a:ext cx="7056438" cy="719138"/>
          </a:xfrm>
        </p:spPr>
        <p:txBody>
          <a:bodyPr/>
          <a:lstStyle/>
          <a:p>
            <a:r>
              <a:rPr lang="en-US" b="1" dirty="0">
                <a:solidFill>
                  <a:schemeClr val="tx1"/>
                </a:solidFill>
              </a:rPr>
              <a:t>Careers in Personal Fitness</a:t>
            </a:r>
          </a:p>
        </p:txBody>
      </p:sp>
      <p:sp>
        <p:nvSpPr>
          <p:cNvPr id="277507" name="Rectangle 3"/>
          <p:cNvSpPr>
            <a:spLocks noGrp="1" noChangeArrowheads="1"/>
          </p:cNvSpPr>
          <p:nvPr>
            <p:ph type="body" idx="1"/>
          </p:nvPr>
        </p:nvSpPr>
        <p:spPr>
          <a:xfrm>
            <a:off x="1908175" y="908050"/>
            <a:ext cx="7056438" cy="5832475"/>
          </a:xfrm>
        </p:spPr>
        <p:txBody>
          <a:bodyPr/>
          <a:lstStyle/>
          <a:p>
            <a:r>
              <a:rPr lang="en-US" sz="2000" b="1" dirty="0">
                <a:solidFill>
                  <a:schemeClr val="tx1"/>
                </a:solidFill>
              </a:rPr>
              <a:t>Physical Therapist </a:t>
            </a:r>
            <a:r>
              <a:rPr lang="en-US" sz="2000" dirty="0">
                <a:solidFill>
                  <a:schemeClr val="tx1"/>
                </a:solidFill>
              </a:rPr>
              <a:t>- </a:t>
            </a:r>
            <a:r>
              <a:rPr lang="en-US" sz="2000" dirty="0" smtClean="0">
                <a:solidFill>
                  <a:schemeClr val="tx1"/>
                </a:solidFill>
              </a:rPr>
              <a:t>Physical </a:t>
            </a:r>
            <a:r>
              <a:rPr lang="en-US" sz="2000" dirty="0">
                <a:solidFill>
                  <a:schemeClr val="tx1"/>
                </a:solidFill>
              </a:rPr>
              <a:t>therapists are experts in the proper movement and function of the human body. They assist their patients in the recovery from diseases, injuries and surgeries. Physical therapists examine patients and understand their case history and rehabilitation goals. They also design and implement treatment plans to help reduce pain, increase joint and muscle health and prevent further injury.</a:t>
            </a:r>
          </a:p>
          <a:p>
            <a:r>
              <a:rPr lang="en-US" sz="2000" b="1" dirty="0">
                <a:solidFill>
                  <a:schemeClr val="tx1"/>
                </a:solidFill>
              </a:rPr>
              <a:t>Sports Medicine Physician </a:t>
            </a:r>
            <a:r>
              <a:rPr lang="en-US" sz="2000" dirty="0">
                <a:solidFill>
                  <a:schemeClr val="tx1"/>
                </a:solidFill>
              </a:rPr>
              <a:t>- </a:t>
            </a:r>
            <a:r>
              <a:rPr lang="en-US" sz="2000" dirty="0" smtClean="0">
                <a:solidFill>
                  <a:schemeClr val="tx1"/>
                </a:solidFill>
              </a:rPr>
              <a:t>Sports </a:t>
            </a:r>
            <a:r>
              <a:rPr lang="en-US" sz="2000" dirty="0">
                <a:solidFill>
                  <a:schemeClr val="tx1"/>
                </a:solidFill>
              </a:rPr>
              <a:t>medicine physicians provide care to athletes and fitness professionals. In addition to providing basic care, such as yearly checkups, they may also help with injury prevention, nutrition and rehabilitation, as well as prescribe medication as needed. Sports medicine physicians work alongside physical therapists and athletic trainers to provide well-rounded treatment.</a:t>
            </a:r>
          </a:p>
          <a:p>
            <a:pPr marL="0" indent="0">
              <a:buNone/>
            </a:pPr>
            <a:endParaRPr lang="en-US" sz="1600" b="0" dirty="0">
              <a:solidFill>
                <a:schemeClr val="tx1"/>
              </a:solidFill>
            </a:endParaRPr>
          </a:p>
        </p:txBody>
      </p:sp>
    </p:spTree>
    <p:extLst>
      <p:ext uri="{BB962C8B-B14F-4D97-AF65-F5344CB8AC3E}">
        <p14:creationId xmlns:p14="http://schemas.microsoft.com/office/powerpoint/2010/main" val="3528408446"/>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331640" y="1052736"/>
            <a:ext cx="6448717" cy="4680520"/>
          </a:xfrm>
          <a:prstGeom prst="rect">
            <a:avLst/>
          </a:prstGeom>
        </p:spPr>
      </p:pic>
    </p:spTree>
    <p:extLst>
      <p:ext uri="{BB962C8B-B14F-4D97-AF65-F5344CB8AC3E}">
        <p14:creationId xmlns:p14="http://schemas.microsoft.com/office/powerpoint/2010/main" val="1205650313"/>
      </p:ext>
    </p:extLst>
  </p:cSld>
  <p:clrMapOvr>
    <a:masterClrMapping/>
  </p:clrMapOvr>
</p:sld>
</file>

<file path=ppt/theme/theme1.xml><?xml version="1.0" encoding="utf-8"?>
<a:theme xmlns:a="http://schemas.openxmlformats.org/drawingml/2006/main" name="template">
  <a:themeElements>
    <a:clrScheme name="template 13">
      <a:dk1>
        <a:srgbClr val="4D4D4D"/>
      </a:dk1>
      <a:lt1>
        <a:srgbClr val="FFFFFF"/>
      </a:lt1>
      <a:dk2>
        <a:srgbClr val="4D4D4D"/>
      </a:dk2>
      <a:lt2>
        <a:srgbClr val="777777"/>
      </a:lt2>
      <a:accent1>
        <a:srgbClr val="969696"/>
      </a:accent1>
      <a:accent2>
        <a:srgbClr val="C0C0C0"/>
      </a:accent2>
      <a:accent3>
        <a:srgbClr val="FFFFFF"/>
      </a:accent3>
      <a:accent4>
        <a:srgbClr val="404040"/>
      </a:accent4>
      <a:accent5>
        <a:srgbClr val="C9C9C9"/>
      </a:accent5>
      <a:accent6>
        <a:srgbClr val="AEAEAE"/>
      </a:accent6>
      <a:hlink>
        <a:srgbClr val="CC0000"/>
      </a:hlink>
      <a:folHlink>
        <a:srgbClr val="DDDDDD"/>
      </a:folHlink>
    </a:clrScheme>
    <a:fontScheme name="templa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template 1">
        <a:dk1>
          <a:srgbClr val="4D4D4D"/>
        </a:dk1>
        <a:lt1>
          <a:srgbClr val="FFFFFF"/>
        </a:lt1>
        <a:dk2>
          <a:srgbClr val="4D4D4D"/>
        </a:dk2>
        <a:lt2>
          <a:srgbClr val="11163C"/>
        </a:lt2>
        <a:accent1>
          <a:srgbClr val="212B53"/>
        </a:accent1>
        <a:accent2>
          <a:srgbClr val="364481"/>
        </a:accent2>
        <a:accent3>
          <a:srgbClr val="FFFFFF"/>
        </a:accent3>
        <a:accent4>
          <a:srgbClr val="404040"/>
        </a:accent4>
        <a:accent5>
          <a:srgbClr val="ABACB3"/>
        </a:accent5>
        <a:accent6>
          <a:srgbClr val="303D74"/>
        </a:accent6>
        <a:hlink>
          <a:srgbClr val="3E4985"/>
        </a:hlink>
        <a:folHlink>
          <a:srgbClr val="DDDDDD"/>
        </a:folHlink>
      </a:clrScheme>
      <a:clrMap bg1="lt1" tx1="dk1" bg2="lt2" tx2="dk2" accent1="accent1" accent2="accent2" accent3="accent3" accent4="accent4" accent5="accent5" accent6="accent6" hlink="hlink" folHlink="folHlink"/>
    </a:extraClrScheme>
    <a:extraClrScheme>
      <a:clrScheme name="template 2">
        <a:dk1>
          <a:srgbClr val="4D4D4D"/>
        </a:dk1>
        <a:lt1>
          <a:srgbClr val="FFFFFF"/>
        </a:lt1>
        <a:dk2>
          <a:srgbClr val="4D4D4D"/>
        </a:dk2>
        <a:lt2>
          <a:srgbClr val="0D254C"/>
        </a:lt2>
        <a:accent1>
          <a:srgbClr val="254B83"/>
        </a:accent1>
        <a:accent2>
          <a:srgbClr val="406DAA"/>
        </a:accent2>
        <a:accent3>
          <a:srgbClr val="FFFFFF"/>
        </a:accent3>
        <a:accent4>
          <a:srgbClr val="404040"/>
        </a:accent4>
        <a:accent5>
          <a:srgbClr val="ACB1C1"/>
        </a:accent5>
        <a:accent6>
          <a:srgbClr val="39629A"/>
        </a:accent6>
        <a:hlink>
          <a:srgbClr val="3267B4"/>
        </a:hlink>
        <a:folHlink>
          <a:srgbClr val="DDDDDD"/>
        </a:folHlink>
      </a:clrScheme>
      <a:clrMap bg1="lt1" tx1="dk1" bg2="lt2" tx2="dk2" accent1="accent1" accent2="accent2" accent3="accent3" accent4="accent4" accent5="accent5" accent6="accent6" hlink="hlink" folHlink="folHlink"/>
    </a:extraClrScheme>
    <a:extraClrScheme>
      <a:clrScheme name="template 3">
        <a:dk1>
          <a:srgbClr val="4D4D4D"/>
        </a:dk1>
        <a:lt1>
          <a:srgbClr val="FFFFFF"/>
        </a:lt1>
        <a:dk2>
          <a:srgbClr val="4D4D4D"/>
        </a:dk2>
        <a:lt2>
          <a:srgbClr val="363B45"/>
        </a:lt2>
        <a:accent1>
          <a:srgbClr val="A99D9B"/>
        </a:accent1>
        <a:accent2>
          <a:srgbClr val="565A66"/>
        </a:accent2>
        <a:accent3>
          <a:srgbClr val="FFFFFF"/>
        </a:accent3>
        <a:accent4>
          <a:srgbClr val="404040"/>
        </a:accent4>
        <a:accent5>
          <a:srgbClr val="D1CCCB"/>
        </a:accent5>
        <a:accent6>
          <a:srgbClr val="4D515C"/>
        </a:accent6>
        <a:hlink>
          <a:srgbClr val="927154"/>
        </a:hlink>
        <a:folHlink>
          <a:srgbClr val="DDDDDD"/>
        </a:folHlink>
      </a:clrScheme>
      <a:clrMap bg1="lt1" tx1="dk1" bg2="lt2" tx2="dk2" accent1="accent1" accent2="accent2" accent3="accent3" accent4="accent4" accent5="accent5" accent6="accent6" hlink="hlink" folHlink="folHlink"/>
    </a:extraClrScheme>
    <a:extraClrScheme>
      <a:clrScheme name="template 4">
        <a:dk1>
          <a:srgbClr val="4D4D4D"/>
        </a:dk1>
        <a:lt1>
          <a:srgbClr val="FFFFFF"/>
        </a:lt1>
        <a:dk2>
          <a:srgbClr val="4D4D4D"/>
        </a:dk2>
        <a:lt2>
          <a:srgbClr val="40494F"/>
        </a:lt2>
        <a:accent1>
          <a:srgbClr val="6D7D8A"/>
        </a:accent1>
        <a:accent2>
          <a:srgbClr val="A7A7A7"/>
        </a:accent2>
        <a:accent3>
          <a:srgbClr val="FFFFFF"/>
        </a:accent3>
        <a:accent4>
          <a:srgbClr val="404040"/>
        </a:accent4>
        <a:accent5>
          <a:srgbClr val="BABFC4"/>
        </a:accent5>
        <a:accent6>
          <a:srgbClr val="979797"/>
        </a:accent6>
        <a:hlink>
          <a:srgbClr val="7F7F7F"/>
        </a:hlink>
        <a:folHlink>
          <a:srgbClr val="DDDDDD"/>
        </a:folHlink>
      </a:clrScheme>
      <a:clrMap bg1="lt1" tx1="dk1" bg2="lt2" tx2="dk2" accent1="accent1" accent2="accent2" accent3="accent3" accent4="accent4" accent5="accent5" accent6="accent6" hlink="hlink" folHlink="folHlink"/>
    </a:extraClrScheme>
    <a:extraClrScheme>
      <a:clrScheme name="template 5">
        <a:dk1>
          <a:srgbClr val="4D4D4D"/>
        </a:dk1>
        <a:lt1>
          <a:srgbClr val="FFFFFF"/>
        </a:lt1>
        <a:dk2>
          <a:srgbClr val="4D4D4D"/>
        </a:dk2>
        <a:lt2>
          <a:srgbClr val="454D52"/>
        </a:lt2>
        <a:accent1>
          <a:srgbClr val="7D8B97"/>
        </a:accent1>
        <a:accent2>
          <a:srgbClr val="CBCBCB"/>
        </a:accent2>
        <a:accent3>
          <a:srgbClr val="FFFFFF"/>
        </a:accent3>
        <a:accent4>
          <a:srgbClr val="404040"/>
        </a:accent4>
        <a:accent5>
          <a:srgbClr val="BFC4C9"/>
        </a:accent5>
        <a:accent6>
          <a:srgbClr val="B8B8B8"/>
        </a:accent6>
        <a:hlink>
          <a:srgbClr val="515869"/>
        </a:hlink>
        <a:folHlink>
          <a:srgbClr val="DDDDDD"/>
        </a:folHlink>
      </a:clrScheme>
      <a:clrMap bg1="lt1" tx1="dk1" bg2="lt2" tx2="dk2" accent1="accent1" accent2="accent2" accent3="accent3" accent4="accent4" accent5="accent5" accent6="accent6" hlink="hlink" folHlink="folHlink"/>
    </a:extraClrScheme>
    <a:extraClrScheme>
      <a:clrScheme name="template 6">
        <a:dk1>
          <a:srgbClr val="4D4D4D"/>
        </a:dk1>
        <a:lt1>
          <a:srgbClr val="FFFFFF"/>
        </a:lt1>
        <a:dk2>
          <a:srgbClr val="4D4D4D"/>
        </a:dk2>
        <a:lt2>
          <a:srgbClr val="393939"/>
        </a:lt2>
        <a:accent1>
          <a:srgbClr val="858585"/>
        </a:accent1>
        <a:accent2>
          <a:srgbClr val="939393"/>
        </a:accent2>
        <a:accent3>
          <a:srgbClr val="FFFFFF"/>
        </a:accent3>
        <a:accent4>
          <a:srgbClr val="404040"/>
        </a:accent4>
        <a:accent5>
          <a:srgbClr val="C2C2C2"/>
        </a:accent5>
        <a:accent6>
          <a:srgbClr val="858585"/>
        </a:accent6>
        <a:hlink>
          <a:srgbClr val="696969"/>
        </a:hlink>
        <a:folHlink>
          <a:srgbClr val="DDDDDD"/>
        </a:folHlink>
      </a:clrScheme>
      <a:clrMap bg1="lt1" tx1="dk1" bg2="lt2" tx2="dk2" accent1="accent1" accent2="accent2" accent3="accent3" accent4="accent4" accent5="accent5" accent6="accent6" hlink="hlink" folHlink="folHlink"/>
    </a:extraClrScheme>
    <a:extraClrScheme>
      <a:clrScheme name="template 7">
        <a:dk1>
          <a:srgbClr val="4D4D4D"/>
        </a:dk1>
        <a:lt1>
          <a:srgbClr val="FFFFFF"/>
        </a:lt1>
        <a:dk2>
          <a:srgbClr val="4D4D4D"/>
        </a:dk2>
        <a:lt2>
          <a:srgbClr val="4F5056"/>
        </a:lt2>
        <a:accent1>
          <a:srgbClr val="7E7F8E"/>
        </a:accent1>
        <a:accent2>
          <a:srgbClr val="C0C1C5"/>
        </a:accent2>
        <a:accent3>
          <a:srgbClr val="FFFFFF"/>
        </a:accent3>
        <a:accent4>
          <a:srgbClr val="404040"/>
        </a:accent4>
        <a:accent5>
          <a:srgbClr val="C0C0C6"/>
        </a:accent5>
        <a:accent6>
          <a:srgbClr val="AEAFB2"/>
        </a:accent6>
        <a:hlink>
          <a:srgbClr val="ACAFB7"/>
        </a:hlink>
        <a:folHlink>
          <a:srgbClr val="DDDDDD"/>
        </a:folHlink>
      </a:clrScheme>
      <a:clrMap bg1="lt1" tx1="dk1" bg2="lt2" tx2="dk2" accent1="accent1" accent2="accent2" accent3="accent3" accent4="accent4" accent5="accent5" accent6="accent6" hlink="hlink" folHlink="folHlink"/>
    </a:extraClrScheme>
    <a:extraClrScheme>
      <a:clrScheme name="template 8">
        <a:dk1>
          <a:srgbClr val="4D4D4D"/>
        </a:dk1>
        <a:lt1>
          <a:srgbClr val="FFFFFF"/>
        </a:lt1>
        <a:dk2>
          <a:srgbClr val="4D4D4D"/>
        </a:dk2>
        <a:lt2>
          <a:srgbClr val="85978F"/>
        </a:lt2>
        <a:accent1>
          <a:srgbClr val="9DA499"/>
        </a:accent1>
        <a:accent2>
          <a:srgbClr val="A5B9BA"/>
        </a:accent2>
        <a:accent3>
          <a:srgbClr val="FFFFFF"/>
        </a:accent3>
        <a:accent4>
          <a:srgbClr val="404040"/>
        </a:accent4>
        <a:accent5>
          <a:srgbClr val="CCCFCA"/>
        </a:accent5>
        <a:accent6>
          <a:srgbClr val="95A7A8"/>
        </a:accent6>
        <a:hlink>
          <a:srgbClr val="ABB4AB"/>
        </a:hlink>
        <a:folHlink>
          <a:srgbClr val="DDDDDD"/>
        </a:folHlink>
      </a:clrScheme>
      <a:clrMap bg1="lt1" tx1="dk1" bg2="lt2" tx2="dk2" accent1="accent1" accent2="accent2" accent3="accent3" accent4="accent4" accent5="accent5" accent6="accent6" hlink="hlink" folHlink="folHlink"/>
    </a:extraClrScheme>
    <a:extraClrScheme>
      <a:clrScheme name="template 9">
        <a:dk1>
          <a:srgbClr val="4D4D4D"/>
        </a:dk1>
        <a:lt1>
          <a:srgbClr val="FFFFFF"/>
        </a:lt1>
        <a:dk2>
          <a:srgbClr val="4D4D4D"/>
        </a:dk2>
        <a:lt2>
          <a:srgbClr val="484847"/>
        </a:lt2>
        <a:accent1>
          <a:srgbClr val="7C7C74"/>
        </a:accent1>
        <a:accent2>
          <a:srgbClr val="AFB2AA"/>
        </a:accent2>
        <a:accent3>
          <a:srgbClr val="FFFFFF"/>
        </a:accent3>
        <a:accent4>
          <a:srgbClr val="404040"/>
        </a:accent4>
        <a:accent5>
          <a:srgbClr val="BFBFBC"/>
        </a:accent5>
        <a:accent6>
          <a:srgbClr val="9EA19A"/>
        </a:accent6>
        <a:hlink>
          <a:srgbClr val="D4D2C6"/>
        </a:hlink>
        <a:folHlink>
          <a:srgbClr val="DDDDDD"/>
        </a:folHlink>
      </a:clrScheme>
      <a:clrMap bg1="lt1" tx1="dk1" bg2="lt2" tx2="dk2" accent1="accent1" accent2="accent2" accent3="accent3" accent4="accent4" accent5="accent5" accent6="accent6" hlink="hlink" folHlink="folHlink"/>
    </a:extraClrScheme>
    <a:extraClrScheme>
      <a:clrScheme name="template 10">
        <a:dk1>
          <a:srgbClr val="4D4D4D"/>
        </a:dk1>
        <a:lt1>
          <a:srgbClr val="FFFFFF"/>
        </a:lt1>
        <a:dk2>
          <a:srgbClr val="4D4D4D"/>
        </a:dk2>
        <a:lt2>
          <a:srgbClr val="18191C"/>
        </a:lt2>
        <a:accent1>
          <a:srgbClr val="1F2229"/>
        </a:accent1>
        <a:accent2>
          <a:srgbClr val="3B4A61"/>
        </a:accent2>
        <a:accent3>
          <a:srgbClr val="FFFFFF"/>
        </a:accent3>
        <a:accent4>
          <a:srgbClr val="404040"/>
        </a:accent4>
        <a:accent5>
          <a:srgbClr val="ABABAC"/>
        </a:accent5>
        <a:accent6>
          <a:srgbClr val="354257"/>
        </a:accent6>
        <a:hlink>
          <a:srgbClr val="718CAC"/>
        </a:hlink>
        <a:folHlink>
          <a:srgbClr val="DDDDDD"/>
        </a:folHlink>
      </a:clrScheme>
      <a:clrMap bg1="lt1" tx1="dk1" bg2="lt2" tx2="dk2" accent1="accent1" accent2="accent2" accent3="accent3" accent4="accent4" accent5="accent5" accent6="accent6" hlink="hlink" folHlink="folHlink"/>
    </a:extraClrScheme>
    <a:extraClrScheme>
      <a:clrScheme name="template 11">
        <a:dk1>
          <a:srgbClr val="4D4D4D"/>
        </a:dk1>
        <a:lt1>
          <a:srgbClr val="FFFFFF"/>
        </a:lt1>
        <a:dk2>
          <a:srgbClr val="4D4D4D"/>
        </a:dk2>
        <a:lt2>
          <a:srgbClr val="303030"/>
        </a:lt2>
        <a:accent1>
          <a:srgbClr val="C6714B"/>
        </a:accent1>
        <a:accent2>
          <a:srgbClr val="7FC3C3"/>
        </a:accent2>
        <a:accent3>
          <a:srgbClr val="FFFFFF"/>
        </a:accent3>
        <a:accent4>
          <a:srgbClr val="404040"/>
        </a:accent4>
        <a:accent5>
          <a:srgbClr val="DFBBB1"/>
        </a:accent5>
        <a:accent6>
          <a:srgbClr val="72B0B0"/>
        </a:accent6>
        <a:hlink>
          <a:srgbClr val="5D5D5D"/>
        </a:hlink>
        <a:folHlink>
          <a:srgbClr val="DDDDDD"/>
        </a:folHlink>
      </a:clrScheme>
      <a:clrMap bg1="lt1" tx1="dk1" bg2="lt2" tx2="dk2" accent1="accent1" accent2="accent2" accent3="accent3" accent4="accent4" accent5="accent5" accent6="accent6" hlink="hlink" folHlink="folHlink"/>
    </a:extraClrScheme>
    <a:extraClrScheme>
      <a:clrScheme name="template 12">
        <a:dk1>
          <a:srgbClr val="4D4D4D"/>
        </a:dk1>
        <a:lt1>
          <a:srgbClr val="FFFFFF"/>
        </a:lt1>
        <a:dk2>
          <a:srgbClr val="4D4D4D"/>
        </a:dk2>
        <a:lt2>
          <a:srgbClr val="292929"/>
        </a:lt2>
        <a:accent1>
          <a:srgbClr val="4D4D4D"/>
        </a:accent1>
        <a:accent2>
          <a:srgbClr val="5F5F5F"/>
        </a:accent2>
        <a:accent3>
          <a:srgbClr val="FFFFFF"/>
        </a:accent3>
        <a:accent4>
          <a:srgbClr val="404040"/>
        </a:accent4>
        <a:accent5>
          <a:srgbClr val="B2B2B2"/>
        </a:accent5>
        <a:accent6>
          <a:srgbClr val="555555"/>
        </a:accent6>
        <a:hlink>
          <a:srgbClr val="969696"/>
        </a:hlink>
        <a:folHlink>
          <a:srgbClr val="DDDDDD"/>
        </a:folHlink>
      </a:clrScheme>
      <a:clrMap bg1="lt1" tx1="dk1" bg2="lt2" tx2="dk2" accent1="accent1" accent2="accent2" accent3="accent3" accent4="accent4" accent5="accent5" accent6="accent6" hlink="hlink" folHlink="folHlink"/>
    </a:extraClrScheme>
    <a:extraClrScheme>
      <a:clrScheme name="template 13">
        <a:dk1>
          <a:srgbClr val="4D4D4D"/>
        </a:dk1>
        <a:lt1>
          <a:srgbClr val="FFFFFF"/>
        </a:lt1>
        <a:dk2>
          <a:srgbClr val="4D4D4D"/>
        </a:dk2>
        <a:lt2>
          <a:srgbClr val="777777"/>
        </a:lt2>
        <a:accent1>
          <a:srgbClr val="969696"/>
        </a:accent1>
        <a:accent2>
          <a:srgbClr val="C0C0C0"/>
        </a:accent2>
        <a:accent3>
          <a:srgbClr val="FFFFFF"/>
        </a:accent3>
        <a:accent4>
          <a:srgbClr val="404040"/>
        </a:accent4>
        <a:accent5>
          <a:srgbClr val="C9C9C9"/>
        </a:accent5>
        <a:accent6>
          <a:srgbClr val="AEAEAE"/>
        </a:accent6>
        <a:hlink>
          <a:srgbClr val="CC0000"/>
        </a:hlink>
        <a:folHlink>
          <a:srgbClr val="DDDDDD"/>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2145</TotalTime>
  <Words>8226</Words>
  <Application>Microsoft Office PowerPoint</Application>
  <PresentationFormat>On-screen Show (4:3)</PresentationFormat>
  <Paragraphs>712</Paragraphs>
  <Slides>93</Slides>
  <Notes>84</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93</vt:i4>
      </vt:variant>
    </vt:vector>
  </HeadingPairs>
  <TitlesOfParts>
    <vt:vector size="97" baseType="lpstr">
      <vt:lpstr>Arial</vt:lpstr>
      <vt:lpstr>Arial Black</vt:lpstr>
      <vt:lpstr>Tahoma</vt:lpstr>
      <vt:lpstr>template</vt:lpstr>
      <vt:lpstr>Personal Fitness  Merit Badge</vt:lpstr>
      <vt:lpstr>Personal Fitness Merit Badge Requirements</vt:lpstr>
      <vt:lpstr>Personal Fitness Merit Badge Requirements</vt:lpstr>
      <vt:lpstr>Personal Fitness Merit Badge Requirements</vt:lpstr>
      <vt:lpstr>Personal Fitness Merit Badge Requirements</vt:lpstr>
      <vt:lpstr>Personal Fitness Merit Badge Requirements</vt:lpstr>
      <vt:lpstr>Personal Fitness Merit Badge Requirements</vt:lpstr>
      <vt:lpstr>Requirement 1</vt:lpstr>
      <vt:lpstr>BSA Annual Health and Medical Record</vt:lpstr>
      <vt:lpstr>Importance of Physical Exams</vt:lpstr>
      <vt:lpstr>Preventative Habits to Maintain Health</vt:lpstr>
      <vt:lpstr>Benefits of Regular Exercising</vt:lpstr>
      <vt:lpstr>Benefits of Good Nutrition</vt:lpstr>
      <vt:lpstr>Benefits of Regular Sleep</vt:lpstr>
      <vt:lpstr>Benefits of Regular Sleep</vt:lpstr>
      <vt:lpstr>Other Habits for Good Health</vt:lpstr>
      <vt:lpstr>Use of Tobacco</vt:lpstr>
      <vt:lpstr>Use of Alcohol</vt:lpstr>
      <vt:lpstr>Use of Steroids</vt:lpstr>
      <vt:lpstr>Use of Amphetamines</vt:lpstr>
      <vt:lpstr>Use of Marijuana</vt:lpstr>
      <vt:lpstr>Use of Other Drugs</vt:lpstr>
      <vt:lpstr>Disease Prevention</vt:lpstr>
      <vt:lpstr>Immunizations</vt:lpstr>
      <vt:lpstr>Disease Prevention</vt:lpstr>
      <vt:lpstr>Warning Signs of Cancer</vt:lpstr>
      <vt:lpstr>Youth Risk Factors for Cardiovascular Disease</vt:lpstr>
      <vt:lpstr>Dental Examination</vt:lpstr>
      <vt:lpstr>How to Care for Your Teeth</vt:lpstr>
      <vt:lpstr>Requirement 2</vt:lpstr>
      <vt:lpstr>Reasons for being mentally, physically, socially, and spiritually fit</vt:lpstr>
      <vt:lpstr>Mentally Healthy</vt:lpstr>
      <vt:lpstr>Physically Healthy</vt:lpstr>
      <vt:lpstr>Socially Healthy</vt:lpstr>
      <vt:lpstr>Tips for handling negative peer pressure</vt:lpstr>
      <vt:lpstr>Spiritually Fit</vt:lpstr>
      <vt:lpstr>Requirement 3</vt:lpstr>
      <vt:lpstr>Minimizing Communicable Diseases</vt:lpstr>
      <vt:lpstr>Minimizing Non-Communicable Diseases</vt:lpstr>
      <vt:lpstr>Duty to God</vt:lpstr>
      <vt:lpstr>Socializing with Family and Friends</vt:lpstr>
      <vt:lpstr>Home Life</vt:lpstr>
      <vt:lpstr>Requirement 4</vt:lpstr>
      <vt:lpstr>Four Areas of Physical Fitness</vt:lpstr>
      <vt:lpstr>Your Weakest and Strongest Areas of Physical Fitness</vt:lpstr>
      <vt:lpstr>Balancing the Four Areas of Physical Fitness</vt:lpstr>
      <vt:lpstr>ScoutStrong Program</vt:lpstr>
      <vt:lpstr>How Personal Fitness Relates to the Scout Oath and Scout Law</vt:lpstr>
      <vt:lpstr>How Personal Fitness Relates to the Scout Oath and Scout Law</vt:lpstr>
      <vt:lpstr>How Personal Fitness Relates to the Scout Oath and Scout Law</vt:lpstr>
      <vt:lpstr>Requirement 5</vt:lpstr>
      <vt:lpstr>Importance of Good Nutrition</vt:lpstr>
      <vt:lpstr>Importance of Good Nutrition</vt:lpstr>
      <vt:lpstr>What Good Nutrition Means</vt:lpstr>
      <vt:lpstr>What Good Nutrition Means</vt:lpstr>
      <vt:lpstr>How Good Nutrition Is Related to Personal Fitness</vt:lpstr>
      <vt:lpstr>Nutritious and Balanced Diet</vt:lpstr>
      <vt:lpstr>Nutritious and Balanced Diet</vt:lpstr>
      <vt:lpstr>How to Maintain a Healthy Weight</vt:lpstr>
      <vt:lpstr>How to Maintain a Healthy Weight</vt:lpstr>
      <vt:lpstr>Requirement 6</vt:lpstr>
      <vt:lpstr>Physical Fitness Test</vt:lpstr>
      <vt:lpstr>Physical Fitness Test</vt:lpstr>
      <vt:lpstr>Physical Fitness Test</vt:lpstr>
      <vt:lpstr>Improvising Sit and Reach Test</vt:lpstr>
      <vt:lpstr>Physical Fitness Test</vt:lpstr>
      <vt:lpstr>Physical Fitness Test</vt:lpstr>
      <vt:lpstr>Physical Fitness Test</vt:lpstr>
      <vt:lpstr>Tracking what You Eat and Drink</vt:lpstr>
      <vt:lpstr>PowerPoint Presentation</vt:lpstr>
      <vt:lpstr>Healthy Eating Goals</vt:lpstr>
      <vt:lpstr>Requirement 7</vt:lpstr>
      <vt:lpstr>Endurance, Intensity, and Warm-up Guidelines</vt:lpstr>
      <vt:lpstr>Endurance, Intensity, and Warm-up Guidelines</vt:lpstr>
      <vt:lpstr>Endurance, Intensity, and Warm-up Guidelines</vt:lpstr>
      <vt:lpstr>12 Week Physical Fitness Program</vt:lpstr>
      <vt:lpstr>PowerPoint Presentation</vt:lpstr>
      <vt:lpstr>Requirement 8</vt:lpstr>
      <vt:lpstr>PowerPoint Presentation</vt:lpstr>
      <vt:lpstr>PowerPoint Presentation</vt:lpstr>
      <vt:lpstr>12 Week Physical Fitness Program</vt:lpstr>
      <vt:lpstr>Physical Fitness Percentile Norms</vt:lpstr>
      <vt:lpstr>Physical Fitness Percentile Norms</vt:lpstr>
      <vt:lpstr>Physical Fitness Percentile Norms</vt:lpstr>
      <vt:lpstr>Physical Fitness Percentile Norms</vt:lpstr>
      <vt:lpstr>Requirement 9</vt:lpstr>
      <vt:lpstr>Careers in Personal Fitness</vt:lpstr>
      <vt:lpstr>Careers in Personal Fitness</vt:lpstr>
      <vt:lpstr>Careers in Personal Fitness</vt:lpstr>
      <vt:lpstr>Careers in Personal Fitness</vt:lpstr>
      <vt:lpstr>Careers in Personal Fitness</vt:lpstr>
      <vt:lpstr>Careers in Personal Fitness</vt:lpstr>
      <vt:lpstr>PowerPoint Presentation</vt:lpstr>
    </vt:vector>
  </TitlesOfParts>
  <Company>-</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Template</dc:title>
  <dc:creator>PoweredTemplates.com</dc:creator>
  <cp:lastModifiedBy>Terry McKibben</cp:lastModifiedBy>
  <cp:revision>213</cp:revision>
  <dcterms:created xsi:type="dcterms:W3CDTF">2006-06-13T13:38:55Z</dcterms:created>
  <dcterms:modified xsi:type="dcterms:W3CDTF">2024-03-02T05:03:41Z</dcterms:modified>
</cp:coreProperties>
</file>